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rimo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lacial Indifference" panose="020B0604020202020204" charset="0"/>
      <p:regular r:id="rId25"/>
    </p:embeddedFont>
    <p:embeddedFont>
      <p:font typeface="Glacial Indifference Bold" panose="020B0604020202020204" charset="0"/>
      <p:regular r:id="rId26"/>
    </p:embeddedFont>
    <p:embeddedFont>
      <p:font typeface="League Spartan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2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2212" y="7196749"/>
            <a:ext cx="3327788" cy="332246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3122950" y="-464424"/>
            <a:ext cx="5629474" cy="5620467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6" name="Group 6"/>
          <p:cNvGrpSpPr/>
          <p:nvPr/>
        </p:nvGrpSpPr>
        <p:grpSpPr>
          <a:xfrm rot="5400000">
            <a:off x="14472075" y="1745892"/>
            <a:ext cx="2281953" cy="2278302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337316" y="1028700"/>
            <a:ext cx="11447562" cy="6433211"/>
            <a:chOff x="0" y="0"/>
            <a:chExt cx="15263415" cy="8577615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11252752" cy="1188913"/>
            </a:xfrm>
            <a:prstGeom prst="rect">
              <a:avLst/>
            </a:prstGeom>
            <a:solidFill>
              <a:srgbClr val="25282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1519" y="317046"/>
              <a:ext cx="9063800" cy="573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09"/>
                </a:lnSpc>
              </a:pPr>
              <a:r>
                <a:rPr lang="en-US" sz="2917" spc="291">
                  <a:solidFill>
                    <a:srgbClr val="FFFEE6"/>
                  </a:solidFill>
                  <a:latin typeface="Glacial Indifference Bold"/>
                </a:rPr>
                <a:t>IATEFL 2021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1519" y="2065297"/>
              <a:ext cx="13491896" cy="6512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56"/>
                </a:lnSpc>
              </a:pPr>
              <a:r>
                <a:rPr lang="en-US" sz="7813" spc="-78">
                  <a:solidFill>
                    <a:srgbClr val="252827"/>
                  </a:solidFill>
                  <a:latin typeface="League Spartan"/>
                </a:rPr>
                <a:t>Defining "Good" Writing:</a:t>
              </a:r>
            </a:p>
            <a:p>
              <a:pPr algn="l">
                <a:lnSpc>
                  <a:spcPts val="6763"/>
                </a:lnSpc>
              </a:pPr>
              <a:r>
                <a:rPr lang="en-US" sz="5835" spc="-58">
                  <a:solidFill>
                    <a:srgbClr val="252827"/>
                  </a:solidFill>
                  <a:latin typeface="League Spartan"/>
                </a:rPr>
                <a:t>Ideology in Canadian University Language Policy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7423811"/>
            <a:ext cx="10403586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252827"/>
                </a:solidFill>
                <a:latin typeface="Glacial Indifference"/>
              </a:rPr>
              <a:t>Dr Jennifer MacDonald, Dalhousie University </a:t>
            </a: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252827"/>
                </a:solidFill>
                <a:latin typeface="Glacial Indifference"/>
              </a:rPr>
              <a:t>@Jen_Mac_Donald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06310" y="-355519"/>
            <a:ext cx="9023472" cy="10998037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1028700"/>
            <a:ext cx="6553333" cy="76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spc="359">
                <a:solidFill>
                  <a:srgbClr val="252827"/>
                </a:solidFill>
                <a:latin typeface="League Spartan"/>
              </a:rPr>
              <a:t>WHAT'S YOUR CONTEXT? WHAT MAKES "GOOD" WRITING?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396706" y="295988"/>
            <a:ext cx="7511568" cy="8457183"/>
            <a:chOff x="0" y="0"/>
            <a:chExt cx="10015425" cy="11276245"/>
          </a:xfrm>
        </p:grpSpPr>
        <p:sp>
          <p:nvSpPr>
            <p:cNvPr id="5" name="TextBox 5"/>
            <p:cNvSpPr txBox="1"/>
            <p:nvPr/>
          </p:nvSpPr>
          <p:spPr>
            <a:xfrm>
              <a:off x="443292" y="2118498"/>
              <a:ext cx="9128841" cy="91577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14002" lvl="1" indent="-307001">
                <a:lnSpc>
                  <a:spcPts val="4550"/>
                </a:lnSpc>
                <a:buFont typeface="Arial"/>
                <a:buChar char="•"/>
              </a:pPr>
              <a:r>
                <a:rPr lang="en-US" sz="2843">
                  <a:solidFill>
                    <a:srgbClr val="252827"/>
                  </a:solidFill>
                  <a:latin typeface="Glacial Indifference"/>
                </a:rPr>
                <a:t>What language ideologies/discourses shape the policies and practices around academic writing instruction at our institutions? </a:t>
              </a:r>
            </a:p>
            <a:p>
              <a:pPr marL="614002" lvl="1" indent="-307001">
                <a:lnSpc>
                  <a:spcPts val="4550"/>
                </a:lnSpc>
                <a:buFont typeface="Arial"/>
                <a:buChar char="•"/>
              </a:pPr>
              <a:r>
                <a:rPr lang="en-US" sz="2843">
                  <a:solidFill>
                    <a:srgbClr val="252827"/>
                  </a:solidFill>
                  <a:latin typeface="Glacial Indifference"/>
                </a:rPr>
                <a:t>How can we most effectively mark and deliver feedback on writing in linguistically-diverse Anglophone universities?</a:t>
              </a:r>
            </a:p>
            <a:p>
              <a:pPr marL="614002" lvl="1" indent="-307001" algn="l">
                <a:lnSpc>
                  <a:spcPts val="4550"/>
                </a:lnSpc>
                <a:buFont typeface="Arial"/>
                <a:buChar char="•"/>
              </a:pPr>
              <a:r>
                <a:rPr lang="en-US" sz="2843">
                  <a:solidFill>
                    <a:srgbClr val="252827"/>
                  </a:solidFill>
                  <a:latin typeface="Glacial Indifference"/>
                </a:rPr>
                <a:t>How can we we be fair and equitable in our approaches to academic writing instruction in contexts of linguistic diversity?</a:t>
              </a:r>
            </a:p>
          </p:txBody>
        </p:sp>
        <p:sp>
          <p:nvSpPr>
            <p:cNvPr id="6" name="AutoShape 6"/>
            <p:cNvSpPr/>
            <p:nvPr/>
          </p:nvSpPr>
          <p:spPr>
            <a:xfrm>
              <a:off x="0" y="0"/>
              <a:ext cx="10015425" cy="1495087"/>
            </a:xfrm>
            <a:prstGeom prst="rect">
              <a:avLst/>
            </a:prstGeom>
            <a:solidFill>
              <a:srgbClr val="25282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443292" y="487858"/>
              <a:ext cx="9128841" cy="721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58"/>
                </a:lnSpc>
              </a:pPr>
              <a:r>
                <a:rPr lang="en-US" sz="3548">
                  <a:solidFill>
                    <a:srgbClr val="F8CF2C"/>
                  </a:solidFill>
                  <a:latin typeface="League Spartan"/>
                </a:rPr>
                <a:t>BIG QUESTIONS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2499" y="782955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WHAT IS LANGUAGE POLICY?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22499" y="4056056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LANGUAGE IS "INVISIBLE"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22499" y="8816340"/>
            <a:ext cx="7593799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900" spc="580">
                <a:solidFill>
                  <a:srgbClr val="F8CF2C"/>
                </a:solidFill>
                <a:latin typeface="Glacial Indifference"/>
              </a:rPr>
              <a:t>POLICY IS PEDAGOGY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22499" y="1345373"/>
            <a:ext cx="8636801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700">
                <a:solidFill>
                  <a:srgbClr val="FFFEE6"/>
                </a:solidFill>
                <a:latin typeface="Glacial Indifference"/>
              </a:rPr>
              <a:t>... a mechanism that impacts the structure, function, use or acquisition of language and includes official and unofficial, overt and covert, implicit and explicit mechanisms, products and processes. (Johnson, 2013)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22499" y="4549140"/>
            <a:ext cx="8636801" cy="107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700">
                <a:solidFill>
                  <a:srgbClr val="FFFEE6"/>
                </a:solidFill>
                <a:latin typeface="Glacial Indifference"/>
              </a:rPr>
              <a:t>Much language policy at Canadian universities is covert, implicit and de facto.</a:t>
            </a:r>
            <a:r>
              <a:rPr lang="en-US" sz="2700">
                <a:solidFill>
                  <a:srgbClr val="FFFEE6"/>
                </a:solidFill>
                <a:latin typeface="Arimo"/>
              </a:rPr>
              <a:t>  (MacDonald, 2020)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22499" y="9380220"/>
            <a:ext cx="8636801" cy="52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2699">
                <a:solidFill>
                  <a:srgbClr val="FFFEE6"/>
                </a:solidFill>
                <a:latin typeface="Glacial Indifference"/>
              </a:rPr>
              <a:t>Policy influences what we teach and how we teach 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966460"/>
            <a:ext cx="7593799" cy="329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spc="359">
                <a:solidFill>
                  <a:srgbClr val="FFFEE6"/>
                </a:solidFill>
                <a:latin typeface="League Spartan"/>
              </a:rPr>
              <a:t>LANGUAGE POLICY IN HIGHER ED</a:t>
            </a:r>
          </a:p>
        </p:txBody>
      </p:sp>
      <p:grpSp>
        <p:nvGrpSpPr>
          <p:cNvPr id="9" name="Group 9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8622499" y="6175109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EVERYONE'S A POLICY-MAKER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22499" y="6743700"/>
            <a:ext cx="8636801" cy="162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700">
                <a:solidFill>
                  <a:srgbClr val="FFFEE6"/>
                </a:solidFill>
                <a:latin typeface="Arimo"/>
              </a:rPr>
              <a:t>In this dispersed policy environment, a wide variety of stakeholders across the university are involved in language policy-making.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2425"/>
            <a:ext cx="10526261" cy="2276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80"/>
              </a:lnSpc>
            </a:pPr>
            <a:r>
              <a:rPr lang="en-US" sz="5900">
                <a:solidFill>
                  <a:srgbClr val="252827"/>
                </a:solidFill>
                <a:latin typeface="League Spartan"/>
              </a:rPr>
              <a:t>Examples of Language Policy Focused on Writing</a:t>
            </a: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252827"/>
                </a:solidFill>
                <a:latin typeface="League Spartan"/>
              </a:rPr>
              <a:t> (MacDonald, 2020)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5505990" y="564276"/>
            <a:ext cx="2235715" cy="2232137"/>
            <a:chOff x="0" y="0"/>
            <a:chExt cx="6350000" cy="6339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3973224" y="2988822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6" name="Group 6"/>
          <p:cNvGrpSpPr/>
          <p:nvPr/>
        </p:nvGrpSpPr>
        <p:grpSpPr>
          <a:xfrm>
            <a:off x="5381643" y="3527861"/>
            <a:ext cx="4620121" cy="2111530"/>
            <a:chOff x="0" y="0"/>
            <a:chExt cx="6160161" cy="2815374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6160161" cy="2206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 dirty="0">
                  <a:solidFill>
                    <a:srgbClr val="FFFEE6"/>
                  </a:solidFill>
                  <a:latin typeface="League Spartan"/>
                </a:rPr>
                <a:t>COURSE AND PROGRAM REQUIREMENTS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5309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58442" y="3527861"/>
            <a:ext cx="593280" cy="48649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928415" y="6008844"/>
            <a:ext cx="5118028" cy="5109839"/>
            <a:chOff x="0" y="0"/>
            <a:chExt cx="6350000" cy="63398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914447" y="7848723"/>
            <a:ext cx="1410705" cy="1408448"/>
            <a:chOff x="0" y="0"/>
            <a:chExt cx="6350000" cy="6339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10745542" y="2988822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15" name="Group 15"/>
          <p:cNvGrpSpPr/>
          <p:nvPr/>
        </p:nvGrpSpPr>
        <p:grpSpPr>
          <a:xfrm>
            <a:off x="12060854" y="3599935"/>
            <a:ext cx="4562994" cy="1543565"/>
            <a:chOff x="0" y="0"/>
            <a:chExt cx="6083992" cy="2058087"/>
          </a:xfrm>
        </p:grpSpPr>
        <p:sp>
          <p:nvSpPr>
            <p:cNvPr id="16" name="TextBox 16"/>
            <p:cNvSpPr txBox="1"/>
            <p:nvPr/>
          </p:nvSpPr>
          <p:spPr>
            <a:xfrm>
              <a:off x="0" y="0"/>
              <a:ext cx="6083992" cy="1470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6"/>
                </a:lnSpc>
              </a:pPr>
              <a:r>
                <a:rPr lang="en-US" sz="3555" dirty="0">
                  <a:solidFill>
                    <a:srgbClr val="FFFEE6"/>
                  </a:solidFill>
                  <a:latin typeface="League Spartan"/>
                </a:rPr>
                <a:t>CURRICULA AND COURSE CONTENT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591056"/>
              <a:ext cx="5767827" cy="46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02"/>
                </a:lnSpc>
              </a:pPr>
              <a:endParaRPr/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230760" y="3527861"/>
            <a:ext cx="593280" cy="48649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3973224" y="6252841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20" name="Group 20"/>
          <p:cNvGrpSpPr/>
          <p:nvPr/>
        </p:nvGrpSpPr>
        <p:grpSpPr>
          <a:xfrm>
            <a:off x="5381643" y="6791880"/>
            <a:ext cx="4620121" cy="1562890"/>
            <a:chOff x="0" y="0"/>
            <a:chExt cx="6160161" cy="2083854"/>
          </a:xfrm>
        </p:grpSpPr>
        <p:sp>
          <p:nvSpPr>
            <p:cNvPr id="21" name="TextBox 21"/>
            <p:cNvSpPr txBox="1"/>
            <p:nvPr/>
          </p:nvSpPr>
          <p:spPr>
            <a:xfrm>
              <a:off x="0" y="0"/>
              <a:ext cx="6160161" cy="1463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EE6"/>
                  </a:solidFill>
                  <a:latin typeface="League Spartan"/>
                </a:rPr>
                <a:t>CORRECTION CODES, KEYS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62157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58442" y="6791880"/>
            <a:ext cx="593280" cy="48649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0745542" y="6252841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25" name="Group 25"/>
          <p:cNvGrpSpPr/>
          <p:nvPr/>
        </p:nvGrpSpPr>
        <p:grpSpPr>
          <a:xfrm>
            <a:off x="12060854" y="6791880"/>
            <a:ext cx="4892264" cy="2111530"/>
            <a:chOff x="0" y="0"/>
            <a:chExt cx="6523018" cy="2815374"/>
          </a:xfrm>
        </p:grpSpPr>
        <p:sp>
          <p:nvSpPr>
            <p:cNvPr id="26" name="TextBox 26"/>
            <p:cNvSpPr txBox="1"/>
            <p:nvPr/>
          </p:nvSpPr>
          <p:spPr>
            <a:xfrm>
              <a:off x="0" y="0"/>
              <a:ext cx="6523018" cy="2206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 dirty="0">
                  <a:solidFill>
                    <a:srgbClr val="FFFEE6"/>
                  </a:solidFill>
                  <a:latin typeface="League Spartan"/>
                </a:rPr>
                <a:t>POST-ENROLLMENT LANGUAGE ASSESSMENT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2353094"/>
              <a:ext cx="6184039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230760" y="6791880"/>
            <a:ext cx="593280" cy="4864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143500"/>
            <a:ext cx="18667327" cy="5594319"/>
          </a:xfrm>
          <a:prstGeom prst="rect">
            <a:avLst/>
          </a:prstGeom>
          <a:solidFill>
            <a:srgbClr val="FFFEE6"/>
          </a:solidFill>
        </p:spPr>
      </p:sp>
      <p:grpSp>
        <p:nvGrpSpPr>
          <p:cNvPr id="3" name="Group 3"/>
          <p:cNvGrpSpPr/>
          <p:nvPr/>
        </p:nvGrpSpPr>
        <p:grpSpPr>
          <a:xfrm>
            <a:off x="4530150" y="964128"/>
            <a:ext cx="11560569" cy="4179372"/>
            <a:chOff x="0" y="0"/>
            <a:chExt cx="15414091" cy="5572496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414091" cy="2316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39"/>
                </a:lnSpc>
              </a:pPr>
              <a:r>
                <a:rPr lang="en-US" sz="5700" spc="285">
                  <a:solidFill>
                    <a:srgbClr val="FFFEE6"/>
                  </a:solidFill>
                  <a:latin typeface="League Spartan"/>
                </a:rPr>
                <a:t>DISCURSIVE APPROACH </a:t>
              </a:r>
            </a:p>
            <a:p>
              <a:pPr algn="ctr">
                <a:lnSpc>
                  <a:spcPts val="6840"/>
                </a:lnSpc>
              </a:pPr>
              <a:r>
                <a:rPr lang="en-US" sz="5700" spc="285">
                  <a:solidFill>
                    <a:srgbClr val="FFFEE6"/>
                  </a:solidFill>
                  <a:latin typeface="League Spartan"/>
                </a:rPr>
                <a:t>TO POLICY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626096"/>
              <a:ext cx="15414091" cy="294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80"/>
                </a:lnSpc>
              </a:pPr>
              <a:r>
                <a:rPr lang="en-US" sz="2900" spc="226">
                  <a:solidFill>
                    <a:srgbClr val="FFFEE6"/>
                  </a:solidFill>
                  <a:latin typeface="Glacial Indifference"/>
                </a:rPr>
                <a:t>Discourses are social practices—ways of orienting oneself to the world—and include not just words but actions and behaviours (Foucault, 1972)</a:t>
              </a:r>
            </a:p>
            <a:p>
              <a:pPr algn="ctr">
                <a:lnSpc>
                  <a:spcPts val="3480"/>
                </a:lnSpc>
              </a:pPr>
              <a:endParaRPr lang="en-US" sz="2900" spc="226">
                <a:solidFill>
                  <a:srgbClr val="FFFEE6"/>
                </a:solidFill>
                <a:latin typeface="Glacial Indifference"/>
              </a:endParaRPr>
            </a:p>
            <a:p>
              <a:pPr algn="ctr">
                <a:lnSpc>
                  <a:spcPts val="3479"/>
                </a:lnSpc>
              </a:pPr>
              <a:endParaRPr lang="en-US" sz="2900" spc="226">
                <a:solidFill>
                  <a:srgbClr val="FFFEE6"/>
                </a:solidFill>
                <a:latin typeface="Glacial Indifference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75330" y="6742513"/>
            <a:ext cx="11295896" cy="2396292"/>
            <a:chOff x="0" y="0"/>
            <a:chExt cx="15061194" cy="3195056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15061194" cy="1117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00"/>
                </a:lnSpc>
              </a:pPr>
              <a:r>
                <a:rPr lang="en-US" sz="5500" spc="275">
                  <a:solidFill>
                    <a:srgbClr val="252827"/>
                  </a:solidFill>
                  <a:latin typeface="League Spartan"/>
                </a:rPr>
                <a:t>POLICY AS DISCOURSE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427216"/>
              <a:ext cx="15061194" cy="1767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9"/>
                </a:lnSpc>
              </a:pPr>
              <a:r>
                <a:rPr lang="en-US" sz="2900" spc="203">
                  <a:solidFill>
                    <a:srgbClr val="252827"/>
                  </a:solidFill>
                  <a:latin typeface="Glacial Indifference"/>
                </a:rPr>
                <a:t>Ball (1999): Policy is “not [...a] response to existing conditions and problems, but [...a] discourse in which both problems and solutions are created” (Goodwin, 1996, p. 67).</a:t>
              </a:r>
              <a:r>
                <a:rPr lang="en-US" sz="1200" spc="84">
                  <a:solidFill>
                    <a:srgbClr val="252827"/>
                  </a:solidFill>
                  <a:latin typeface="Arimo"/>
                </a:rPr>
                <a:t>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10658" y="1343435"/>
            <a:ext cx="11560569" cy="173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 spc="285">
                <a:solidFill>
                  <a:srgbClr val="FFFEE6"/>
                </a:solidFill>
                <a:latin typeface="League Spartan"/>
              </a:rPr>
              <a:t>WHAT IS COMMUNICATED </a:t>
            </a:r>
          </a:p>
          <a:p>
            <a:pPr algn="ctr">
              <a:lnSpc>
                <a:spcPts val="6840"/>
              </a:lnSpc>
            </a:pPr>
            <a:r>
              <a:rPr lang="en-US" sz="5700" spc="285">
                <a:solidFill>
                  <a:srgbClr val="FFFEE6"/>
                </a:solidFill>
                <a:latin typeface="League Spartan"/>
              </a:rPr>
              <a:t> IN THIS CORRECTION KEY?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63213" y="4535586"/>
            <a:ext cx="13982640" cy="362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endParaRPr dirty="0"/>
          </a:p>
          <a:p>
            <a:pPr marL="669291" lvl="1" indent="-334645">
              <a:lnSpc>
                <a:spcPts val="5084"/>
              </a:lnSpc>
              <a:buFont typeface="Arial"/>
              <a:buChar char="•"/>
            </a:pPr>
            <a:r>
              <a:rPr lang="en-US" sz="3100" dirty="0">
                <a:solidFill>
                  <a:srgbClr val="FFFEE6"/>
                </a:solidFill>
                <a:latin typeface="Glacial Indifference"/>
              </a:rPr>
              <a:t>If students use SMS texting  spelling (</a:t>
            </a:r>
            <a:r>
              <a:rPr lang="en-US" sz="3100" dirty="0" err="1">
                <a:solidFill>
                  <a:srgbClr val="FFFEE6"/>
                </a:solidFill>
                <a:latin typeface="Glacial Indifference"/>
              </a:rPr>
              <a:t>eg.</a:t>
            </a:r>
            <a:r>
              <a:rPr lang="en-US" sz="3100" dirty="0">
                <a:solidFill>
                  <a:srgbClr val="FFFEE6"/>
                </a:solidFill>
                <a:latin typeface="Glacial Indifference"/>
              </a:rPr>
              <a:t> 4U), deduct 10% of the item's value.  </a:t>
            </a:r>
          </a:p>
          <a:p>
            <a:pPr marL="669291" lvl="1" indent="-334645">
              <a:lnSpc>
                <a:spcPts val="5084"/>
              </a:lnSpc>
              <a:buFont typeface="Arial"/>
              <a:buChar char="•"/>
            </a:pPr>
            <a:r>
              <a:rPr lang="en-US" sz="3100" dirty="0">
                <a:solidFill>
                  <a:srgbClr val="FFFEE6"/>
                </a:solidFill>
                <a:latin typeface="Glacial Indifference"/>
              </a:rPr>
              <a:t>All deductions for language (</a:t>
            </a:r>
            <a:r>
              <a:rPr lang="en-US" sz="3100" dirty="0" err="1">
                <a:solidFill>
                  <a:srgbClr val="FFFEE6"/>
                </a:solidFill>
                <a:latin typeface="Glacial Indifference"/>
              </a:rPr>
              <a:t>ie</a:t>
            </a:r>
            <a:r>
              <a:rPr lang="en-US" sz="3100" dirty="0">
                <a:solidFill>
                  <a:srgbClr val="FFFEE6"/>
                </a:solidFill>
                <a:latin typeface="Glacial Indifference"/>
              </a:rPr>
              <a:t> grammar, spelling, punctuation, etc.) must not exceed 50% of the total number of points allotted per item. </a:t>
            </a:r>
          </a:p>
          <a:p>
            <a:pPr marL="669290" lvl="1" indent="-334645">
              <a:lnSpc>
                <a:spcPts val="5084"/>
              </a:lnSpc>
              <a:buFont typeface="Arial"/>
              <a:buChar char="•"/>
            </a:pPr>
            <a:r>
              <a:rPr lang="en-US" sz="3100" dirty="0">
                <a:solidFill>
                  <a:srgbClr val="FFFEE6"/>
                </a:solidFill>
                <a:latin typeface="Glacial Indifference"/>
              </a:rPr>
              <a:t>Deduct a point for every identical grammar, spelling and / or punctuation error, even if the same error occurs more than once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2499" y="546735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UNQUESTIONED IDEAS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22499" y="5578929"/>
            <a:ext cx="7593799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900" spc="580">
                <a:solidFill>
                  <a:srgbClr val="F8CF2C"/>
                </a:solidFill>
                <a:latin typeface="Glacial Indifference"/>
              </a:rPr>
              <a:t>SMOOTH RIDE IDEOLOGY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22499" y="1135535"/>
            <a:ext cx="8970774" cy="166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2800" dirty="0">
                <a:solidFill>
                  <a:srgbClr val="FFFEE6"/>
                </a:solidFill>
                <a:latin typeface="Glacial Indifference"/>
              </a:rPr>
              <a:t>Historically influenced aesthetic and stylistic norms and values of writing in the academy. Taken for granted, unproblematized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22499" y="6128385"/>
            <a:ext cx="8970774" cy="394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0">
              <a:lnSpc>
                <a:spcPts val="4480"/>
              </a:lnSpc>
              <a:buFont typeface="Arial"/>
              <a:buChar char="•"/>
            </a:pPr>
            <a:r>
              <a:rPr lang="en-US" sz="2799">
                <a:solidFill>
                  <a:srgbClr val="FFFEE6"/>
                </a:solidFill>
                <a:latin typeface="Glacial Indifference"/>
              </a:rPr>
              <a:t>Conceptualizes the reading of text using metaphors of movement. </a:t>
            </a:r>
          </a:p>
          <a:p>
            <a:pPr marL="604521" lvl="1" indent="-302260">
              <a:lnSpc>
                <a:spcPts val="4480"/>
              </a:lnSpc>
              <a:buFont typeface="Arial"/>
              <a:buChar char="•"/>
            </a:pPr>
            <a:r>
              <a:rPr lang="en-US" sz="2799">
                <a:solidFill>
                  <a:srgbClr val="FFFEE6"/>
                </a:solidFill>
                <a:latin typeface="Glacial Indifference"/>
              </a:rPr>
              <a:t>Reading an academic text “ideally should be unencumbered and therefore smooth”. </a:t>
            </a:r>
          </a:p>
          <a:p>
            <a:pPr marL="604520" lvl="1" indent="-302260" algn="l">
              <a:lnSpc>
                <a:spcPts val="4479"/>
              </a:lnSpc>
              <a:buFont typeface="Arial"/>
              <a:buChar char="•"/>
            </a:pPr>
            <a:r>
              <a:rPr lang="en-US" sz="2800">
                <a:solidFill>
                  <a:srgbClr val="FFFEE6"/>
                </a:solidFill>
                <a:latin typeface="Glacial Indifference"/>
              </a:rPr>
              <a:t>O</a:t>
            </a:r>
            <a:r>
              <a:rPr lang="en-US" sz="2799">
                <a:solidFill>
                  <a:srgbClr val="FFFEE6"/>
                </a:solidFill>
                <a:latin typeface="Glacial Indifference"/>
              </a:rPr>
              <a:t>nus is on the writer to create this smooth ride via the elements of clarity, concision and accuracy in their writing.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570345"/>
            <a:ext cx="7593799" cy="268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0"/>
              </a:lnSpc>
            </a:pPr>
            <a:r>
              <a:rPr lang="en-US" sz="6900" spc="345">
                <a:solidFill>
                  <a:srgbClr val="FFFEE6"/>
                </a:solidFill>
                <a:latin typeface="League Spartan"/>
              </a:rPr>
              <a:t>WRITTENNESS</a:t>
            </a:r>
          </a:p>
          <a:p>
            <a:pPr algn="l">
              <a:lnSpc>
                <a:spcPts val="4680"/>
              </a:lnSpc>
            </a:pPr>
            <a:r>
              <a:rPr lang="en-US" sz="3900" spc="195">
                <a:solidFill>
                  <a:srgbClr val="FFFEE6"/>
                </a:solidFill>
                <a:latin typeface="League Spartan"/>
              </a:rPr>
              <a:t>(TURNER, 2018)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8622499" y="3051927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EXPOSITORY IDEOLOGY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22499" y="3595046"/>
            <a:ext cx="9231086" cy="1663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2400" dirty="0">
                <a:solidFill>
                  <a:srgbClr val="FFFEE6"/>
                </a:solidFill>
                <a:latin typeface="Glacial Indifference" panose="020B0604020202020204" charset="0"/>
              </a:rPr>
              <a:t>Roots in European Enlightenment; conceptualizes writing as a “neutral or transparent” conduit for knowledge: “plainness, directness, precision and concision”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66617" y="782955"/>
            <a:ext cx="8709584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LINGUISTIC CONFLATION IDEOLOGY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66617" y="6400800"/>
            <a:ext cx="830137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spc="499">
                <a:solidFill>
                  <a:srgbClr val="F8CF2C"/>
                </a:solidFill>
                <a:latin typeface="Glacial Indifference"/>
              </a:rPr>
              <a:t>SHIFTING LANDSCAPE OF LANGUAGE USE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66617" y="1507298"/>
            <a:ext cx="8892683" cy="110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2800">
                <a:solidFill>
                  <a:srgbClr val="FFFEE6"/>
                </a:solidFill>
                <a:latin typeface="Glacial Indifference"/>
              </a:rPr>
              <a:t>“Problems with linguistic accuracy, as well as style, are seen to index intellectual deficit”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66617" y="6910705"/>
            <a:ext cx="9226656" cy="337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0">
              <a:lnSpc>
                <a:spcPts val="4480"/>
              </a:lnSpc>
              <a:buFont typeface="Arial"/>
              <a:buChar char="•"/>
            </a:pPr>
            <a:r>
              <a:rPr lang="en-US" sz="2799" dirty="0">
                <a:solidFill>
                  <a:srgbClr val="FFFEE6"/>
                </a:solidFill>
                <a:latin typeface="Glacial Indifference"/>
              </a:rPr>
              <a:t>International contexts </a:t>
            </a:r>
          </a:p>
          <a:p>
            <a:pPr marL="604521" lvl="1" indent="-302260">
              <a:lnSpc>
                <a:spcPts val="4480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/>
              </a:rPr>
              <a:t>S</a:t>
            </a:r>
            <a:r>
              <a:rPr lang="en-US" sz="2799" dirty="0">
                <a:solidFill>
                  <a:srgbClr val="FFFEE6"/>
                </a:solidFill>
                <a:latin typeface="Glacial Indifference"/>
              </a:rPr>
              <a:t>hifting of responsibility to the reader </a:t>
            </a:r>
          </a:p>
          <a:p>
            <a:pPr marL="604521" lvl="1" indent="-302260">
              <a:lnSpc>
                <a:spcPts val="4480"/>
              </a:lnSpc>
              <a:buFont typeface="Arial"/>
              <a:buChar char="•"/>
            </a:pPr>
            <a:r>
              <a:rPr lang="en-US" sz="2799" dirty="0">
                <a:solidFill>
                  <a:srgbClr val="FFFEE6"/>
                </a:solidFill>
                <a:latin typeface="Glacial Indifference"/>
              </a:rPr>
              <a:t>Relaxing reader expectations allows for more “bumpy” texts, and a “more flexible approach to the uptake of writtenness"</a:t>
            </a:r>
          </a:p>
          <a:p>
            <a:pPr algn="l">
              <a:lnSpc>
                <a:spcPts val="4479"/>
              </a:lnSpc>
            </a:pPr>
            <a:endParaRPr lang="en-US" sz="2799" dirty="0">
              <a:solidFill>
                <a:srgbClr val="FFFEE6"/>
              </a:solidFill>
              <a:latin typeface="Glacial Indifferenc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6570345"/>
            <a:ext cx="7593799" cy="268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0"/>
              </a:lnSpc>
            </a:pPr>
            <a:r>
              <a:rPr lang="en-US" sz="6900" spc="345">
                <a:solidFill>
                  <a:srgbClr val="FFFEE6"/>
                </a:solidFill>
                <a:latin typeface="League Spartan"/>
              </a:rPr>
              <a:t>WRITTENNESS</a:t>
            </a:r>
          </a:p>
          <a:p>
            <a:pPr algn="l">
              <a:lnSpc>
                <a:spcPts val="4680"/>
              </a:lnSpc>
            </a:pPr>
            <a:r>
              <a:rPr lang="en-US" sz="3900" spc="195">
                <a:solidFill>
                  <a:srgbClr val="FFFEE6"/>
                </a:solidFill>
                <a:latin typeface="League Spartan"/>
              </a:rPr>
              <a:t>(TURNER, 2018)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8366617" y="2933998"/>
            <a:ext cx="7593799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100" spc="620">
                <a:solidFill>
                  <a:srgbClr val="F8CF2C"/>
                </a:solidFill>
                <a:latin typeface="Glacial Indifference"/>
              </a:rPr>
              <a:t>FRICTIONS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66617" y="3532505"/>
            <a:ext cx="9226656" cy="2216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2400" dirty="0">
                <a:solidFill>
                  <a:srgbClr val="FFFEE6"/>
                </a:solidFill>
                <a:latin typeface="Glacial Indifference" panose="020B0604020202020204" charset="0"/>
              </a:rPr>
              <a:t>Language that does not provide a smooth ride becomes marked; it ceases to be an invisible conduit of ideas and therefore becomes seen as a problem by gate-keepers in the academy </a:t>
            </a:r>
          </a:p>
          <a:p>
            <a:pPr algn="l">
              <a:lnSpc>
                <a:spcPts val="4480"/>
              </a:lnSpc>
            </a:pPr>
            <a:endParaRPr lang="en-US" sz="1799" dirty="0">
              <a:solidFill>
                <a:srgbClr val="FFFEE6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76413" y="4675413"/>
            <a:ext cx="5616080" cy="560709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9124857" cy="1316133"/>
            <a:chOff x="0" y="0"/>
            <a:chExt cx="12166476" cy="1754844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2166476" cy="1754844"/>
            </a:xfrm>
            <a:prstGeom prst="rect">
              <a:avLst/>
            </a:prstGeom>
            <a:solidFill>
              <a:srgbClr val="F8CF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73011" y="589645"/>
              <a:ext cx="10620454" cy="923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 spc="225">
                  <a:solidFill>
                    <a:srgbClr val="252827"/>
                  </a:solidFill>
                  <a:latin typeface="League Spartan"/>
                </a:rPr>
                <a:t>GOOD WRITING POLICY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8366760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028700" y="8827770"/>
            <a:ext cx="6894813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2913335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900" spc="580">
                <a:solidFill>
                  <a:srgbClr val="F8CF2C"/>
                </a:solidFill>
                <a:latin typeface="Glacial Indifference"/>
              </a:rPr>
              <a:t>CASE STUDY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885503"/>
            <a:ext cx="12047108" cy="565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0" lvl="1" indent="-431800">
              <a:lnSpc>
                <a:spcPts val="6400"/>
              </a:lnSpc>
              <a:buFont typeface="Arial"/>
              <a:buChar char="•"/>
            </a:pPr>
            <a:r>
              <a:rPr lang="en-US" sz="4000">
                <a:solidFill>
                  <a:srgbClr val="FFFEE6"/>
                </a:solidFill>
                <a:latin typeface="Glacial Indifference"/>
              </a:rPr>
              <a:t>Anglophone Canadian research/medical-doctoral university</a:t>
            </a:r>
          </a:p>
          <a:p>
            <a:pPr marL="863600" lvl="1" indent="-431800">
              <a:lnSpc>
                <a:spcPts val="6400"/>
              </a:lnSpc>
              <a:buFont typeface="Arial"/>
              <a:buChar char="•"/>
            </a:pPr>
            <a:r>
              <a:rPr lang="en-US" sz="4000">
                <a:solidFill>
                  <a:srgbClr val="FFFEE6"/>
                </a:solidFill>
                <a:latin typeface="Glacial Indifference"/>
              </a:rPr>
              <a:t>Significant (~20%) population of international students</a:t>
            </a:r>
          </a:p>
          <a:p>
            <a:pPr marL="863600" lvl="1" indent="-431800">
              <a:lnSpc>
                <a:spcPts val="6400"/>
              </a:lnSpc>
              <a:buFont typeface="Arial"/>
              <a:buChar char="•"/>
            </a:pPr>
            <a:r>
              <a:rPr lang="en-US" sz="4000">
                <a:solidFill>
                  <a:srgbClr val="FFFEE6"/>
                </a:solidFill>
                <a:latin typeface="Glacial Indifference"/>
              </a:rPr>
              <a:t>Good Writing policy in the undergraduate academic calendar</a:t>
            </a:r>
          </a:p>
          <a:p>
            <a:pPr marL="863600" lvl="1" indent="-431800" algn="l">
              <a:lnSpc>
                <a:spcPts val="6400"/>
              </a:lnSpc>
              <a:buFont typeface="Arial"/>
              <a:buChar char="•"/>
            </a:pPr>
            <a:r>
              <a:rPr lang="en-US" sz="4000">
                <a:solidFill>
                  <a:srgbClr val="FFFEE6"/>
                </a:solidFill>
                <a:latin typeface="Glacial Indifference"/>
              </a:rPr>
              <a:t>In the Academic Regulations section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76413" y="4675413"/>
            <a:ext cx="5616080" cy="560709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9124857" cy="1316133"/>
            <a:chOff x="0" y="0"/>
            <a:chExt cx="12166476" cy="1754844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2166476" cy="1754844"/>
            </a:xfrm>
            <a:prstGeom prst="rect">
              <a:avLst/>
            </a:prstGeom>
            <a:solidFill>
              <a:srgbClr val="F8CF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73011" y="589645"/>
              <a:ext cx="10620454" cy="923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 spc="225">
                  <a:solidFill>
                    <a:srgbClr val="252827"/>
                  </a:solidFill>
                  <a:latin typeface="League Spartan"/>
                </a:rPr>
                <a:t>GOOD WRITING POLICY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8366760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028700" y="8827770"/>
            <a:ext cx="6894813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2913335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900" spc="580">
                <a:solidFill>
                  <a:srgbClr val="F8CF2C"/>
                </a:solidFill>
                <a:latin typeface="Glacial Indifference"/>
              </a:rPr>
              <a:t>PART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612470"/>
            <a:ext cx="12047108" cy="6265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0"/>
              </a:lnSpc>
            </a:pPr>
            <a:r>
              <a:rPr lang="en-US" sz="3100">
                <a:solidFill>
                  <a:srgbClr val="FFFEE6"/>
                </a:solidFill>
                <a:latin typeface="Glacial Indifference"/>
              </a:rPr>
              <a:t>Students at all university levels should have reasonably sophisticated and effective communication skills and are expected to demonstrate proficiency in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logical 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organization,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clarity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 of expression and grammatical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correctness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. Good writing is expected of students in all courses. Upon graduation students should be capable of expressing complicated ideas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clearly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 and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concisely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 and should be able to develop arguments in a </a:t>
            </a:r>
            <a:r>
              <a:rPr lang="en-US" sz="3100" u="sng">
                <a:solidFill>
                  <a:srgbClr val="FFFEE6"/>
                </a:solidFill>
                <a:latin typeface="Glacial Indifference"/>
              </a:rPr>
              <a:t>logical</a:t>
            </a:r>
            <a:r>
              <a:rPr lang="en-US" sz="3100">
                <a:solidFill>
                  <a:srgbClr val="FFFEE6"/>
                </a:solidFill>
                <a:latin typeface="Glacial Indifference"/>
              </a:rPr>
              <a:t> manner. </a:t>
            </a:r>
            <a:r>
              <a:rPr lang="en-US" sz="3100">
                <a:solidFill>
                  <a:srgbClr val="FFFEE6"/>
                </a:solidFill>
                <a:latin typeface="Glacial Indifference Bold"/>
              </a:rPr>
              <a:t>When, in the judgement of the instructor, a student persistently fails to display a reasonable standard of writing, the instructor may consider this when assigning a final grade.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9124857" cy="1316133"/>
            <a:chOff x="0" y="0"/>
            <a:chExt cx="12166476" cy="1754844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166476" cy="1754844"/>
            </a:xfrm>
            <a:prstGeom prst="rect">
              <a:avLst/>
            </a:prstGeom>
            <a:solidFill>
              <a:srgbClr val="F8CF2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73011" y="589645"/>
              <a:ext cx="10620454" cy="923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 spc="225">
                  <a:solidFill>
                    <a:srgbClr val="252827"/>
                  </a:solidFill>
                  <a:latin typeface="League Spartan"/>
                </a:rPr>
                <a:t>GOOD WRITING POLICY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8366760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8827770"/>
            <a:ext cx="6894813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328963" y="188842"/>
            <a:ext cx="689481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900" spc="580">
                <a:solidFill>
                  <a:srgbClr val="F8CF2C"/>
                </a:solidFill>
                <a:latin typeface="Glacial Indifference"/>
              </a:rPr>
              <a:t>PART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424702"/>
            <a:ext cx="13511630" cy="7457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2.     Good writing is characterized by the following qualities: </a:t>
            </a:r>
          </a:p>
          <a:p>
            <a:pPr>
              <a:lnSpc>
                <a:spcPts val="4159"/>
              </a:lnSpc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Content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critical insight and freshness of thought,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clear 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and penetrating ideas,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perceptive,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pure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grasp of subject,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intelligent use of primary and secondary sources, and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a sense of completeness about the handling of the topic. </a:t>
            </a:r>
          </a:p>
          <a:p>
            <a:pPr>
              <a:lnSpc>
                <a:spcPts val="4159"/>
              </a:lnSpc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Organization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effective introduction and conclusion,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main idea is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 clear 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and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logical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development follows,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smooth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transitions, and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good use of details. </a:t>
            </a:r>
          </a:p>
          <a:p>
            <a:pPr>
              <a:lnSpc>
                <a:spcPts val="4159"/>
              </a:lnSpc>
            </a:pPr>
            <a:endParaRPr lang="en-US" sz="2800" dirty="0">
              <a:solidFill>
                <a:srgbClr val="FFFEE6"/>
              </a:solidFill>
              <a:latin typeface="Glacial Indifference" panose="020B0604020202020204" charset="0"/>
            </a:endParaRPr>
          </a:p>
          <a:p>
            <a:pPr algn="l">
              <a:lnSpc>
                <a:spcPts val="4160"/>
              </a:lnSpc>
            </a:pPr>
            <a:endParaRPr lang="en-US" sz="2800" dirty="0">
              <a:solidFill>
                <a:srgbClr val="FFFEE6"/>
              </a:solidFill>
              <a:latin typeface="Glacial Indifference" panose="020B060402020202020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874882" y="2314091"/>
            <a:ext cx="5330896" cy="694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59"/>
              </a:lnSpc>
            </a:pPr>
            <a:endParaRPr sz="2800" dirty="0">
              <a:latin typeface="Glacial Indifference" panose="020B0604020202020204" charset="0"/>
            </a:endParaRPr>
          </a:p>
          <a:p>
            <a:pPr>
              <a:lnSpc>
                <a:spcPts val="4159"/>
              </a:lnSpc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Style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appropriate,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accurate, precise and idiomatic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diction, and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sentences varied in kind, length and effect. </a:t>
            </a:r>
          </a:p>
          <a:p>
            <a:pPr>
              <a:lnSpc>
                <a:spcPts val="4159"/>
              </a:lnSpc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Mechanics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consistently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correct 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spelling,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accurate 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use of punctuation,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grammatically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correct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sentences, and </a:t>
            </a:r>
          </a:p>
          <a:p>
            <a:pPr marL="561339" lvl="1" indent="-280670">
              <a:lnSpc>
                <a:spcPts val="4159"/>
              </a:lnSpc>
              <a:buFont typeface="Arial"/>
              <a:buChar char="•"/>
            </a:pP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well </a:t>
            </a:r>
            <a:r>
              <a:rPr lang="en-US" sz="2800" u="sng" dirty="0">
                <a:solidFill>
                  <a:srgbClr val="FFFEE6"/>
                </a:solidFill>
                <a:latin typeface="Glacial Indifference" panose="020B0604020202020204" charset="0"/>
              </a:rPr>
              <a:t>organized</a:t>
            </a:r>
            <a:r>
              <a:rPr lang="en-US" sz="2800" dirty="0">
                <a:solidFill>
                  <a:srgbClr val="FFFEE6"/>
                </a:solidFill>
                <a:latin typeface="Glacial Indifference" panose="020B0604020202020204" charset="0"/>
              </a:rPr>
              <a:t> paragraphing. </a:t>
            </a:r>
          </a:p>
          <a:p>
            <a:pPr algn="l">
              <a:lnSpc>
                <a:spcPts val="4160"/>
              </a:lnSpc>
            </a:pPr>
            <a:endParaRPr lang="en-US" sz="2800" dirty="0">
              <a:solidFill>
                <a:srgbClr val="FFFEE6"/>
              </a:solidFill>
              <a:latin typeface="Glacial Indifference" panose="020B060402020202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22378" y="4943274"/>
            <a:ext cx="19132756" cy="9525"/>
          </a:xfrm>
          <a:prstGeom prst="rect">
            <a:avLst/>
          </a:prstGeom>
          <a:solidFill>
            <a:srgbClr val="F8CF2C"/>
          </a:solidFill>
        </p:spPr>
      </p:sp>
      <p:grpSp>
        <p:nvGrpSpPr>
          <p:cNvPr id="3" name="Group 3"/>
          <p:cNvGrpSpPr/>
          <p:nvPr/>
        </p:nvGrpSpPr>
        <p:grpSpPr>
          <a:xfrm>
            <a:off x="3325211" y="4776914"/>
            <a:ext cx="366586" cy="366586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CF2C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942207" y="1028700"/>
            <a:ext cx="10403586" cy="219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spc="359">
                <a:solidFill>
                  <a:srgbClr val="FFFEE6"/>
                </a:solidFill>
                <a:latin typeface="League Spartan"/>
              </a:rPr>
              <a:t>WRITTNNESS IN THIS POLICY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792041" y="556631"/>
            <a:ext cx="934519" cy="933024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17181892" y="9180892"/>
            <a:ext cx="539532" cy="538669"/>
            <a:chOff x="0" y="0"/>
            <a:chExt cx="6350000" cy="6339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08678" y="5411470"/>
            <a:ext cx="4966237" cy="3319780"/>
            <a:chOff x="0" y="0"/>
            <a:chExt cx="6621650" cy="442637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6621650" cy="2011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en-US" sz="3300" spc="660">
                  <a:solidFill>
                    <a:srgbClr val="F8CF2C"/>
                  </a:solidFill>
                  <a:latin typeface="Glacial Indifference"/>
                </a:rPr>
                <a:t>ACADEMIC WRITING AS GENERIC SKILL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4827" y="2151380"/>
              <a:ext cx="6051996" cy="2274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40"/>
                </a:lnSpc>
              </a:pPr>
              <a:r>
                <a:rPr lang="en-US" sz="2900">
                  <a:solidFill>
                    <a:srgbClr val="FFFEE6"/>
                  </a:solidFill>
                  <a:latin typeface="Glacial Indifference"/>
                </a:rPr>
                <a:t>One definition of "good" writing for all contexts and disciplines.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33341" y="9110764"/>
            <a:ext cx="1410705" cy="1408448"/>
            <a:chOff x="0" y="0"/>
            <a:chExt cx="635000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7152454" y="5411470"/>
            <a:ext cx="4344197" cy="2816860"/>
            <a:chOff x="0" y="0"/>
            <a:chExt cx="5792262" cy="375581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0"/>
              <a:ext cx="5792262" cy="1341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en-US" sz="3300" spc="660">
                  <a:solidFill>
                    <a:srgbClr val="F8CF2C"/>
                  </a:solidFill>
                  <a:latin typeface="Glacial Indifference"/>
                </a:rPr>
                <a:t>SMOOTH RIDE IDEOLOGY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9151" y="1480820"/>
              <a:ext cx="5293959" cy="2274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40"/>
                </a:lnSpc>
              </a:pPr>
              <a:r>
                <a:rPr lang="en-US" sz="2900">
                  <a:solidFill>
                    <a:srgbClr val="FFFEE6"/>
                  </a:solidFill>
                  <a:latin typeface="Glacial Indifference"/>
                </a:rPr>
                <a:t>Clarity, organization, purity, accuracy emphasized throughout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28390" y="5350510"/>
            <a:ext cx="4421952" cy="4208780"/>
            <a:chOff x="0" y="0"/>
            <a:chExt cx="5895936" cy="5611706"/>
          </a:xfrm>
        </p:grpSpPr>
        <p:sp>
          <p:nvSpPr>
            <p:cNvPr id="19" name="TextBox 19"/>
            <p:cNvSpPr txBox="1"/>
            <p:nvPr/>
          </p:nvSpPr>
          <p:spPr>
            <a:xfrm>
              <a:off x="0" y="0"/>
              <a:ext cx="5895936" cy="2011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en-US" sz="3300" spc="660">
                  <a:solidFill>
                    <a:srgbClr val="F8CF2C"/>
                  </a:solidFill>
                  <a:latin typeface="Glacial Indifference"/>
                </a:rPr>
                <a:t>LINGUISTIC CONFLATION IDEOLOGY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53611" y="2160905"/>
              <a:ext cx="5388714" cy="3450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2600">
                  <a:solidFill>
                    <a:srgbClr val="FFFEE6"/>
                  </a:solidFill>
                  <a:latin typeface="Glacial Indifference"/>
                </a:rPr>
                <a:t>Part 1: A student can be failed for not showing "good" writing, even if they have mastered the subject matter of the course. 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960707" y="4759981"/>
            <a:ext cx="366586" cy="366586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5156073" y="4759981"/>
            <a:ext cx="366586" cy="366586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CF2C"/>
            </a:solid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143500"/>
            <a:ext cx="18667327" cy="5594319"/>
          </a:xfrm>
          <a:prstGeom prst="rect">
            <a:avLst/>
          </a:prstGeom>
          <a:solidFill>
            <a:srgbClr val="FFFEE6"/>
          </a:solidFill>
        </p:spPr>
      </p:sp>
      <p:grpSp>
        <p:nvGrpSpPr>
          <p:cNvPr id="3" name="Group 3"/>
          <p:cNvGrpSpPr/>
          <p:nvPr/>
        </p:nvGrpSpPr>
        <p:grpSpPr>
          <a:xfrm>
            <a:off x="4530150" y="2282388"/>
            <a:ext cx="11560569" cy="1542852"/>
            <a:chOff x="0" y="0"/>
            <a:chExt cx="15414091" cy="2057136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414091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40"/>
                </a:lnSpc>
              </a:pPr>
              <a:r>
                <a:rPr lang="en-US" sz="5700" spc="285">
                  <a:solidFill>
                    <a:srgbClr val="FFFEE6"/>
                  </a:solidFill>
                  <a:latin typeface="League Spartan"/>
                </a:rPr>
                <a:t>SO WHAT?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467856"/>
              <a:ext cx="15414091" cy="58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75330" y="6765373"/>
            <a:ext cx="11295896" cy="2350572"/>
            <a:chOff x="0" y="0"/>
            <a:chExt cx="15061194" cy="3134096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15061194" cy="223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00"/>
                </a:lnSpc>
              </a:pPr>
              <a:r>
                <a:rPr lang="en-US" sz="5500" spc="275">
                  <a:solidFill>
                    <a:srgbClr val="252827"/>
                  </a:solidFill>
                  <a:latin typeface="League Spartan"/>
                </a:rPr>
                <a:t>WHAT'S THE PROBLEM WITH WRITTENNESS?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544816"/>
              <a:ext cx="15061194" cy="58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2270486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FFFEE6"/>
                </a:solidFill>
                <a:latin typeface="League Spartan"/>
              </a:rPr>
              <a:t>Monolingual Ideologies, Multilingual Institutions </a:t>
            </a:r>
          </a:p>
        </p:txBody>
      </p:sp>
      <p:sp>
        <p:nvSpPr>
          <p:cNvPr id="3" name="AutoShape 3"/>
          <p:cNvSpPr/>
          <p:nvPr/>
        </p:nvSpPr>
        <p:spPr>
          <a:xfrm>
            <a:off x="1258251" y="3894078"/>
            <a:ext cx="3771424" cy="5173722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>
            <a:off x="9258300" y="3855279"/>
            <a:ext cx="3771424" cy="5173722"/>
          </a:xfrm>
          <a:prstGeom prst="rect">
            <a:avLst/>
          </a:prstGeom>
          <a:solidFill>
            <a:srgbClr val="F8CF2C"/>
          </a:solidFill>
        </p:spPr>
      </p:sp>
      <p:grpSp>
        <p:nvGrpSpPr>
          <p:cNvPr id="5" name="Group 5"/>
          <p:cNvGrpSpPr/>
          <p:nvPr/>
        </p:nvGrpSpPr>
        <p:grpSpPr>
          <a:xfrm rot="-10800000">
            <a:off x="14125509" y="-694305"/>
            <a:ext cx="5118028" cy="5109839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7" name="Group 7"/>
          <p:cNvGrpSpPr/>
          <p:nvPr/>
        </p:nvGrpSpPr>
        <p:grpSpPr>
          <a:xfrm rot="5400000">
            <a:off x="14769957" y="734782"/>
            <a:ext cx="2293861" cy="2290191"/>
            <a:chOff x="0" y="0"/>
            <a:chExt cx="6350000" cy="6339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5258276" y="3894078"/>
            <a:ext cx="3771424" cy="5173722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10" name="AutoShape 10"/>
          <p:cNvSpPr/>
          <p:nvPr/>
        </p:nvSpPr>
        <p:spPr>
          <a:xfrm>
            <a:off x="13299186" y="3855279"/>
            <a:ext cx="3771424" cy="5173722"/>
          </a:xfrm>
          <a:prstGeom prst="rect">
            <a:avLst/>
          </a:prstGeom>
          <a:solidFill>
            <a:srgbClr val="F8CF2C"/>
          </a:solidFill>
        </p:spPr>
      </p:sp>
      <p:grpSp>
        <p:nvGrpSpPr>
          <p:cNvPr id="11" name="Group 11"/>
          <p:cNvGrpSpPr/>
          <p:nvPr/>
        </p:nvGrpSpPr>
        <p:grpSpPr>
          <a:xfrm>
            <a:off x="-928415" y="7598355"/>
            <a:ext cx="3525970" cy="3520328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496782" y="5079494"/>
            <a:ext cx="3294363" cy="3139311"/>
            <a:chOff x="0" y="0"/>
            <a:chExt cx="4392484" cy="4185748"/>
          </a:xfrm>
        </p:grpSpPr>
        <p:sp>
          <p:nvSpPr>
            <p:cNvPr id="14" name="TextBox 14"/>
            <p:cNvSpPr txBox="1"/>
            <p:nvPr/>
          </p:nvSpPr>
          <p:spPr>
            <a:xfrm>
              <a:off x="0" y="3723468"/>
              <a:ext cx="4392484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0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3670" y="0"/>
              <a:ext cx="4285143" cy="2763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0"/>
                </a:lnSpc>
              </a:pPr>
              <a:r>
                <a:rPr lang="en-US" sz="3400" spc="680">
                  <a:solidFill>
                    <a:srgbClr val="252827"/>
                  </a:solidFill>
                  <a:latin typeface="Glacial Indifference"/>
                </a:rPr>
                <a:t>Linguistic Diversity in our institutions</a:t>
              </a:r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2159" y="3271520"/>
              <a:ext cx="4368166" cy="40295"/>
            </a:xfrm>
            <a:prstGeom prst="rect">
              <a:avLst/>
            </a:prstGeom>
            <a:solidFill>
              <a:srgbClr val="FFFEE6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496806" y="5118294"/>
            <a:ext cx="3294363" cy="3160901"/>
            <a:chOff x="0" y="0"/>
            <a:chExt cx="4392484" cy="4214534"/>
          </a:xfrm>
        </p:grpSpPr>
        <p:sp>
          <p:nvSpPr>
            <p:cNvPr id="18" name="TextBox 18"/>
            <p:cNvSpPr txBox="1"/>
            <p:nvPr/>
          </p:nvSpPr>
          <p:spPr>
            <a:xfrm>
              <a:off x="53670" y="-9525"/>
              <a:ext cx="4285143" cy="2854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 spc="700">
                  <a:solidFill>
                    <a:srgbClr val="252827"/>
                  </a:solidFill>
                  <a:latin typeface="Glacial Indifference"/>
                </a:rPr>
                <a:t>Native Speaker as Default Student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3752254"/>
              <a:ext cx="4392484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0"/>
                </a:lnSpc>
              </a:pPr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12159" y="3300307"/>
              <a:ext cx="4368166" cy="40295"/>
            </a:xfrm>
            <a:prstGeom prst="rect">
              <a:avLst/>
            </a:prstGeom>
            <a:solidFill>
              <a:srgbClr val="FFFEE6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9496831" y="4737294"/>
            <a:ext cx="3294363" cy="3541901"/>
            <a:chOff x="0" y="0"/>
            <a:chExt cx="4392484" cy="4722534"/>
          </a:xfrm>
        </p:grpSpPr>
        <p:sp>
          <p:nvSpPr>
            <p:cNvPr id="22" name="TextBox 22"/>
            <p:cNvSpPr txBox="1"/>
            <p:nvPr/>
          </p:nvSpPr>
          <p:spPr>
            <a:xfrm>
              <a:off x="53670" y="0"/>
              <a:ext cx="4285143" cy="335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60"/>
                </a:lnSpc>
              </a:pPr>
              <a:r>
                <a:rPr lang="en-US" sz="3300" spc="660">
                  <a:solidFill>
                    <a:srgbClr val="252827"/>
                  </a:solidFill>
                  <a:latin typeface="Glacial Indifference"/>
                </a:rPr>
                <a:t>"Invisibility" of linguistic cultural context of English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260254"/>
              <a:ext cx="4392484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0"/>
                </a:lnSpc>
              </a:pPr>
              <a:endParaRPr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12159" y="3808307"/>
              <a:ext cx="4368166" cy="40295"/>
            </a:xfrm>
            <a:prstGeom prst="rect">
              <a:avLst/>
            </a:prstGeom>
            <a:solidFill>
              <a:srgbClr val="FFFEE6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537717" y="4189224"/>
            <a:ext cx="3294363" cy="4319141"/>
            <a:chOff x="0" y="0"/>
            <a:chExt cx="4392484" cy="5758854"/>
          </a:xfrm>
        </p:grpSpPr>
        <p:sp>
          <p:nvSpPr>
            <p:cNvPr id="26" name="TextBox 26"/>
            <p:cNvSpPr txBox="1"/>
            <p:nvPr/>
          </p:nvSpPr>
          <p:spPr>
            <a:xfrm>
              <a:off x="53670" y="-9525"/>
              <a:ext cx="4285143" cy="4236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19"/>
                </a:lnSpc>
              </a:pPr>
              <a:r>
                <a:rPr lang="en-US" sz="3200" spc="479" dirty="0">
                  <a:solidFill>
                    <a:srgbClr val="252827"/>
                  </a:solidFill>
                  <a:latin typeface="Glacial Indifference"/>
                </a:rPr>
                <a:t>Native-speakerism</a:t>
              </a:r>
              <a:r>
                <a:rPr lang="en-US" sz="3099" spc="619" dirty="0">
                  <a:solidFill>
                    <a:srgbClr val="252827"/>
                  </a:solidFill>
                  <a:latin typeface="Glacial Indifference"/>
                </a:rPr>
                <a:t> </a:t>
              </a:r>
            </a:p>
            <a:p>
              <a:pPr algn="ctr">
                <a:lnSpc>
                  <a:spcPts val="3719"/>
                </a:lnSpc>
              </a:pPr>
              <a:r>
                <a:rPr lang="en-US" sz="3099" spc="619" dirty="0">
                  <a:solidFill>
                    <a:srgbClr val="252827"/>
                  </a:solidFill>
                  <a:latin typeface="Glacial Indifference"/>
                </a:rPr>
                <a:t>by those in power and authority in the academy</a:t>
              </a:r>
            </a:p>
            <a:p>
              <a:pPr algn="ctr">
                <a:lnSpc>
                  <a:spcPts val="2639"/>
                </a:lnSpc>
              </a:pPr>
              <a:endParaRPr lang="en-US" sz="3099" spc="619" dirty="0">
                <a:solidFill>
                  <a:srgbClr val="252827"/>
                </a:solidFill>
                <a:latin typeface="Glacial Indifference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5095914"/>
              <a:ext cx="4392484" cy="662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28" name="AutoShape 28"/>
            <p:cNvSpPr/>
            <p:nvPr/>
          </p:nvSpPr>
          <p:spPr>
            <a:xfrm>
              <a:off x="12159" y="4682067"/>
              <a:ext cx="4368166" cy="40295"/>
            </a:xfrm>
            <a:prstGeom prst="rect">
              <a:avLst/>
            </a:prstGeom>
            <a:solidFill>
              <a:srgbClr val="FFFEE6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9496831" y="8218805"/>
            <a:ext cx="3294363" cy="57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  <a:spcBef>
                <a:spcPct val="0"/>
              </a:spcBef>
            </a:pPr>
            <a:r>
              <a:rPr lang="en-US" sz="1899" spc="379">
                <a:solidFill>
                  <a:srgbClr val="000000"/>
                </a:solidFill>
                <a:latin typeface="Glacial Indifference"/>
              </a:rPr>
              <a:t>Liddicoat and Crichton (2008)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143500"/>
            <a:ext cx="18667327" cy="5594319"/>
          </a:xfrm>
          <a:prstGeom prst="rect">
            <a:avLst/>
          </a:prstGeom>
          <a:solidFill>
            <a:srgbClr val="FFFEE6"/>
          </a:solidFill>
        </p:spPr>
      </p:sp>
      <p:grpSp>
        <p:nvGrpSpPr>
          <p:cNvPr id="3" name="Group 3"/>
          <p:cNvGrpSpPr/>
          <p:nvPr/>
        </p:nvGrpSpPr>
        <p:grpSpPr>
          <a:xfrm>
            <a:off x="4530150" y="1413708"/>
            <a:ext cx="11560569" cy="3280212"/>
            <a:chOff x="0" y="0"/>
            <a:chExt cx="15414091" cy="4373616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15414091" cy="3474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40"/>
                </a:lnSpc>
              </a:pPr>
              <a:r>
                <a:rPr lang="en-US" sz="5700" spc="285">
                  <a:solidFill>
                    <a:srgbClr val="FFFEE6"/>
                  </a:solidFill>
                  <a:latin typeface="League Spartan"/>
                </a:rPr>
                <a:t>"WHAT MAKES GOOD WRITING IS HARD TO DESCRIBE..."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784336"/>
              <a:ext cx="15414091" cy="58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75330" y="6765373"/>
            <a:ext cx="11295896" cy="2350572"/>
            <a:chOff x="0" y="0"/>
            <a:chExt cx="15061194" cy="3134096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15061194" cy="223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00"/>
                </a:lnSpc>
              </a:pPr>
              <a:r>
                <a:rPr lang="en-US" sz="5500" spc="275" dirty="0">
                  <a:solidFill>
                    <a:srgbClr val="252827"/>
                  </a:solidFill>
                  <a:latin typeface="League Spartan"/>
                </a:rPr>
                <a:t>“…I JUST KNOW IT WHEN I SEE IT."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544816"/>
              <a:ext cx="15061194" cy="58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84935" y="-377065"/>
            <a:ext cx="4919021" cy="4911150"/>
            <a:chOff x="0" y="0"/>
            <a:chExt cx="635000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607390" y="1612073"/>
            <a:ext cx="934370" cy="932875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EE6"/>
            </a:solid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61975"/>
            <a:ext cx="15071047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252827"/>
                </a:solidFill>
                <a:latin typeface="League Spartan"/>
              </a:rPr>
              <a:t>How can we "destabilize" unspoken assumptions?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5505990" y="564276"/>
            <a:ext cx="2235715" cy="2232137"/>
            <a:chOff x="0" y="0"/>
            <a:chExt cx="6350000" cy="6339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3973224" y="2988822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6" name="Group 6"/>
          <p:cNvGrpSpPr/>
          <p:nvPr/>
        </p:nvGrpSpPr>
        <p:grpSpPr>
          <a:xfrm>
            <a:off x="5381643" y="3527861"/>
            <a:ext cx="4620121" cy="2111530"/>
            <a:chOff x="0" y="0"/>
            <a:chExt cx="6160161" cy="2815374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6160161" cy="2206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 dirty="0">
                  <a:solidFill>
                    <a:srgbClr val="FFFEE6"/>
                  </a:solidFill>
                  <a:latin typeface="League Spartan"/>
                </a:rPr>
                <a:t>MAKE THE INVISIBLE VISBLE IN OUR PRACTICE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5309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58442" y="3527861"/>
            <a:ext cx="593280" cy="48649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928415" y="6008844"/>
            <a:ext cx="5118028" cy="5109839"/>
            <a:chOff x="0" y="0"/>
            <a:chExt cx="6350000" cy="63398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914447" y="7848723"/>
            <a:ext cx="1410705" cy="1408448"/>
            <a:chOff x="0" y="0"/>
            <a:chExt cx="6350000" cy="6339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2C"/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10745542" y="2988822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sp>
        <p:nvSpPr>
          <p:cNvPr id="15" name="TextBox 15"/>
          <p:cNvSpPr txBox="1"/>
          <p:nvPr/>
        </p:nvSpPr>
        <p:spPr>
          <a:xfrm>
            <a:off x="12060854" y="5241578"/>
            <a:ext cx="4325870" cy="371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2"/>
              </a:lnSpc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230760" y="3527861"/>
            <a:ext cx="593280" cy="48649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3973224" y="6252841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18" name="Group 18"/>
          <p:cNvGrpSpPr/>
          <p:nvPr/>
        </p:nvGrpSpPr>
        <p:grpSpPr>
          <a:xfrm>
            <a:off x="12060854" y="3527861"/>
            <a:ext cx="4620121" cy="2111530"/>
            <a:chOff x="0" y="0"/>
            <a:chExt cx="6160161" cy="281537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0"/>
              <a:ext cx="6160161" cy="2194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EE6"/>
                  </a:solidFill>
                  <a:latin typeface="League Spartan"/>
                </a:rPr>
                <a:t>TEACH WRITING AS A SKILL, NOT AN ART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35309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58442" y="6791880"/>
            <a:ext cx="593280" cy="48649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0745542" y="6252841"/>
            <a:ext cx="6513758" cy="3005459"/>
          </a:xfrm>
          <a:prstGeom prst="rect">
            <a:avLst/>
          </a:prstGeom>
          <a:solidFill>
            <a:srgbClr val="252827"/>
          </a:solidFill>
        </p:spPr>
      </p:sp>
      <p:grpSp>
        <p:nvGrpSpPr>
          <p:cNvPr id="23" name="Group 23"/>
          <p:cNvGrpSpPr/>
          <p:nvPr/>
        </p:nvGrpSpPr>
        <p:grpSpPr>
          <a:xfrm>
            <a:off x="12032290" y="6791880"/>
            <a:ext cx="4620121" cy="2111530"/>
            <a:chOff x="0" y="0"/>
            <a:chExt cx="6160161" cy="281537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0"/>
              <a:ext cx="6160161" cy="2206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 dirty="0">
                  <a:solidFill>
                    <a:srgbClr val="FFFEE6"/>
                  </a:solidFill>
                  <a:latin typeface="League Spartan"/>
                </a:rPr>
                <a:t>LEARN AND TEACH ACCEPTANCE OF A “BUMPY RIDE”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35309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230760" y="6791880"/>
            <a:ext cx="593280" cy="486490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5381643" y="6791830"/>
            <a:ext cx="4620121" cy="2660170"/>
            <a:chOff x="0" y="0"/>
            <a:chExt cx="6160161" cy="354689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0"/>
              <a:ext cx="6160161" cy="2926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EE6"/>
                  </a:solidFill>
                  <a:latin typeface="League Spartan"/>
                </a:rPr>
                <a:t>PLURAL AND INCLUSIVE DEFINITION OF "GOOD" WRITING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3084614"/>
              <a:ext cx="584003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06310" y="-355519"/>
            <a:ext cx="9023472" cy="10998037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3" name="AutoShape 3"/>
          <p:cNvSpPr/>
          <p:nvPr/>
        </p:nvSpPr>
        <p:spPr>
          <a:xfrm>
            <a:off x="9237526" y="1259693"/>
            <a:ext cx="7862594" cy="1452404"/>
          </a:xfrm>
          <a:prstGeom prst="rect">
            <a:avLst/>
          </a:prstGeom>
          <a:solidFill>
            <a:srgbClr val="252827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00" y="3853271"/>
            <a:ext cx="1500505" cy="1500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44000" y="7757795"/>
            <a:ext cx="1500505" cy="150050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44000" y="5782038"/>
            <a:ext cx="1500505" cy="150050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10986" y="1748392"/>
            <a:ext cx="6961547" cy="112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80"/>
              </a:lnSpc>
            </a:pPr>
            <a:r>
              <a:rPr lang="en-US" sz="7400" spc="370">
                <a:solidFill>
                  <a:srgbClr val="252827"/>
                </a:solidFill>
                <a:latin typeface="League Spartan"/>
              </a:rPr>
              <a:t>QUESTIONS?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1032" y="4143347"/>
            <a:ext cx="6846631" cy="1400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5"/>
              </a:lnSpc>
            </a:pPr>
            <a:r>
              <a:rPr lang="en-US" sz="3982">
                <a:solidFill>
                  <a:srgbClr val="252827"/>
                </a:solidFill>
                <a:latin typeface="Glacial Indifference"/>
              </a:rPr>
              <a:t>@j</a:t>
            </a:r>
            <a:r>
              <a:rPr lang="en-US" sz="3982">
                <a:solidFill>
                  <a:srgbClr val="000000"/>
                </a:solidFill>
                <a:latin typeface="Glacial Indifference"/>
              </a:rPr>
              <a:t>en_mac_donald </a:t>
            </a:r>
          </a:p>
          <a:p>
            <a:pPr>
              <a:lnSpc>
                <a:spcPts val="5575"/>
              </a:lnSpc>
            </a:pPr>
            <a:endParaRPr lang="en-US" sz="3982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45508" y="1586400"/>
            <a:ext cx="6846631" cy="1125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8"/>
              </a:lnSpc>
            </a:pPr>
            <a:r>
              <a:rPr lang="en-US" sz="7448">
                <a:solidFill>
                  <a:srgbClr val="F8CF2C"/>
                </a:solidFill>
                <a:latin typeface="League Spartan"/>
              </a:rPr>
              <a:t>THANK YOU!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81032" y="6099329"/>
            <a:ext cx="6846631" cy="1400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5"/>
              </a:lnSpc>
            </a:pPr>
            <a:r>
              <a:rPr lang="en-US" sz="3982">
                <a:solidFill>
                  <a:srgbClr val="252827"/>
                </a:solidFill>
                <a:latin typeface="Glacial Indifference"/>
              </a:rPr>
              <a:t>jennifermacdonald.ca</a:t>
            </a:r>
          </a:p>
          <a:p>
            <a:pPr>
              <a:lnSpc>
                <a:spcPts val="5575"/>
              </a:lnSpc>
            </a:pPr>
            <a:endParaRPr lang="en-US" sz="3982">
              <a:solidFill>
                <a:srgbClr val="252827"/>
              </a:solidFill>
              <a:latin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981032" y="8140400"/>
            <a:ext cx="6846631" cy="1400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5"/>
              </a:lnSpc>
            </a:pPr>
            <a:r>
              <a:rPr lang="en-US" sz="3982">
                <a:solidFill>
                  <a:srgbClr val="252827"/>
                </a:solidFill>
                <a:latin typeface="Glacial Indifference"/>
              </a:rPr>
              <a:t>jennifermacdonald@dal.ca</a:t>
            </a:r>
          </a:p>
          <a:p>
            <a:pPr>
              <a:lnSpc>
                <a:spcPts val="5575"/>
              </a:lnSpc>
            </a:pPr>
            <a:endParaRPr lang="en-US" sz="3982">
              <a:solidFill>
                <a:srgbClr val="252827"/>
              </a:solidFill>
              <a:latin typeface="Glacial Indifferenc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9124857" cy="1316133"/>
            <a:chOff x="0" y="0"/>
            <a:chExt cx="12166476" cy="1754844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166476" cy="1754844"/>
            </a:xfrm>
            <a:prstGeom prst="rect">
              <a:avLst/>
            </a:prstGeom>
            <a:solidFill>
              <a:srgbClr val="F8CF2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73011" y="589645"/>
              <a:ext cx="10620454" cy="923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 spc="225">
                  <a:solidFill>
                    <a:srgbClr val="252827"/>
                  </a:solidFill>
                  <a:latin typeface="League Spartan"/>
                </a:rPr>
                <a:t>REFERENCES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39113" y="4798695"/>
            <a:ext cx="17259300" cy="68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9"/>
              </a:lnSpc>
              <a:spcBef>
                <a:spcPct val="0"/>
              </a:spcBef>
            </a:pPr>
            <a:r>
              <a:rPr lang="en-US" sz="2199" spc="439">
                <a:solidFill>
                  <a:srgbClr val="FFFFFF"/>
                </a:solidFill>
                <a:latin typeface="Glacial Indifference"/>
              </a:rPr>
              <a:t>Liddicoat, A. J., &amp; Crichton, J. (2008). The monolingual framing of international education in Australia. Sociolinguistic Studies, 2(3), 367–384.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527" y="7656813"/>
            <a:ext cx="16409773" cy="68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9"/>
              </a:lnSpc>
              <a:spcBef>
                <a:spcPct val="0"/>
              </a:spcBef>
            </a:pPr>
            <a:r>
              <a:rPr lang="en-US" sz="2199" spc="439">
                <a:solidFill>
                  <a:srgbClr val="FFFFFF"/>
                </a:solidFill>
                <a:latin typeface="Glacial Indifference"/>
              </a:rPr>
              <a:t>Turner, J. (2018). On writtenness: The cultural politics of academic writing. London: Bloomsbury Publishing.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9113" y="3390163"/>
            <a:ext cx="16511716" cy="68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9"/>
              </a:lnSpc>
              <a:spcBef>
                <a:spcPct val="0"/>
              </a:spcBef>
            </a:pPr>
            <a:r>
              <a:rPr lang="en-US" sz="2199" spc="439">
                <a:solidFill>
                  <a:srgbClr val="FFFFFF"/>
                </a:solidFill>
                <a:latin typeface="Glacial Indifference"/>
              </a:rPr>
              <a:t>Goodwin, N. (1996). Governmentality in the Queensland Department of Education: Policies and the management of schools. Discourse, 17(1), 65–74.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9527" y="6136726"/>
            <a:ext cx="16409773" cy="101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9"/>
              </a:lnSpc>
              <a:spcBef>
                <a:spcPct val="0"/>
              </a:spcBef>
            </a:pPr>
            <a:r>
              <a:rPr lang="en-US" sz="2199" spc="439">
                <a:solidFill>
                  <a:srgbClr val="FFFFFF"/>
                </a:solidFill>
                <a:latin typeface="Glacial Indifference"/>
              </a:rPr>
              <a:t>MacDonald, J. J. (2020). Monolingualism, neoliberalism and language-as-problem: Discourse itineraries in Canadian university language policy (Doctoral dissertation, UCL (University College London).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1152</Words>
  <Application>Microsoft Office PowerPoint</Application>
  <PresentationFormat>Custom</PresentationFormat>
  <Paragraphs>121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Glacial Indifference Bold</vt:lpstr>
      <vt:lpstr>Glacial Indifference</vt:lpstr>
      <vt:lpstr>Calibri</vt:lpstr>
      <vt:lpstr>Arimo</vt:lpstr>
      <vt:lpstr>League Spartan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IATEFL 2021 - Defining "Good" Writing</dc:title>
  <cp:lastModifiedBy>Jennifer Macdonald</cp:lastModifiedBy>
  <cp:revision>2</cp:revision>
  <dcterms:created xsi:type="dcterms:W3CDTF">2006-08-16T00:00:00Z</dcterms:created>
  <dcterms:modified xsi:type="dcterms:W3CDTF">2021-06-19T13:08:23Z</dcterms:modified>
  <dc:identifier>DAEhIa1VPd4</dc:identifier>
</cp:coreProperties>
</file>