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6" r:id="rId1"/>
  </p:sldMasterIdLst>
  <p:sldIdLst>
    <p:sldId id="256" r:id="rId2"/>
    <p:sldId id="301" r:id="rId3"/>
    <p:sldId id="284" r:id="rId4"/>
    <p:sldId id="270" r:id="rId5"/>
    <p:sldId id="308" r:id="rId6"/>
    <p:sldId id="291" r:id="rId7"/>
    <p:sldId id="309" r:id="rId8"/>
    <p:sldId id="297" r:id="rId9"/>
    <p:sldId id="312" r:id="rId10"/>
    <p:sldId id="313" r:id="rId11"/>
    <p:sldId id="265" r:id="rId12"/>
    <p:sldId id="267" r:id="rId13"/>
    <p:sldId id="303" r:id="rId14"/>
    <p:sldId id="304" r:id="rId15"/>
    <p:sldId id="292" r:id="rId16"/>
    <p:sldId id="302" r:id="rId17"/>
    <p:sldId id="293" r:id="rId18"/>
    <p:sldId id="314" r:id="rId19"/>
    <p:sldId id="276" r:id="rId20"/>
    <p:sldId id="277" r:id="rId21"/>
    <p:sldId id="300" r:id="rId22"/>
    <p:sldId id="310" r:id="rId23"/>
    <p:sldId id="287" r:id="rId24"/>
    <p:sldId id="281" r:id="rId25"/>
    <p:sldId id="316" r:id="rId26"/>
    <p:sldId id="260" r:id="rId27"/>
    <p:sldId id="311" r:id="rId28"/>
    <p:sldId id="286" r:id="rId29"/>
    <p:sldId id="307" r:id="rId30"/>
    <p:sldId id="274" r:id="rId31"/>
    <p:sldId id="305" r:id="rId32"/>
    <p:sldId id="306" r:id="rId33"/>
    <p:sldId id="31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125" autoAdjust="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325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2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63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97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78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8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4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696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86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54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0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31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ftp.ling.ed.ac.uk/~gpullum/MLA2004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.ezproxy.library.dal.ca/science/article/pii/S1475158512000197#fn2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2292167"/>
            <a:ext cx="10058400" cy="2100217"/>
          </a:xfrm>
        </p:spPr>
        <p:txBody>
          <a:bodyPr>
            <a:normAutofit/>
          </a:bodyPr>
          <a:lstStyle/>
          <a:p>
            <a:r>
              <a:rPr lang="en-CA" sz="3200" dirty="0"/>
              <a:t>What to correct? How to correct? </a:t>
            </a:r>
            <a:r>
              <a:rPr lang="en-CA" sz="3200" dirty="0" smtClean="0"/>
              <a:t>Why </a:t>
            </a:r>
            <a:r>
              <a:rPr lang="en-CA" sz="3200" dirty="0"/>
              <a:t>to correct?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80559"/>
            <a:ext cx="10058400" cy="1143000"/>
          </a:xfrm>
        </p:spPr>
        <p:txBody>
          <a:bodyPr/>
          <a:lstStyle/>
          <a:p>
            <a:r>
              <a:rPr lang="en-CA" dirty="0"/>
              <a:t>Focus on Form with Multilingual Writers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005406" y="5515245"/>
            <a:ext cx="2272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@</a:t>
            </a:r>
            <a:r>
              <a:rPr lang="en-US" dirty="0" err="1" smtClean="0"/>
              <a:t>JenMac_ESL</a:t>
            </a:r>
            <a:endParaRPr lang="en-US" dirty="0" smtClean="0"/>
          </a:p>
          <a:p>
            <a:r>
              <a:rPr lang="en-US" dirty="0" smtClean="0"/>
              <a:t>jennifermacdonald.ca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00051" y="5515245"/>
            <a:ext cx="5276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Jennifer </a:t>
            </a:r>
            <a:r>
              <a:rPr lang="en-US" sz="2400" dirty="0" smtClean="0"/>
              <a:t>MacDonald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4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“My paper looks like it’s bleeding!”</a:t>
            </a:r>
            <a:endParaRPr lang="en-US" dirty="0"/>
          </a:p>
        </p:txBody>
      </p:sp>
      <p:pic>
        <p:nvPicPr>
          <p:cNvPr id="1026" name="Picture 2" descr="https://kieftbooks.files.wordpress.com/2014/08/bookeditin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963" y="1997075"/>
            <a:ext cx="5740400" cy="372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91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485120" cy="40233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L1: first language</a:t>
            </a:r>
          </a:p>
          <a:p>
            <a:r>
              <a:rPr lang="en-US" sz="2800" dirty="0" smtClean="0"/>
              <a:t>L2: second or additional language</a:t>
            </a:r>
          </a:p>
          <a:p>
            <a:r>
              <a:rPr lang="en-US" sz="2800" dirty="0" smtClean="0"/>
              <a:t>Multilingual students/writers: students who use English as a second/additional language </a:t>
            </a:r>
          </a:p>
        </p:txBody>
      </p:sp>
    </p:spTree>
    <p:extLst>
      <p:ext uri="{BB962C8B-B14F-4D97-AF65-F5344CB8AC3E}">
        <p14:creationId xmlns:p14="http://schemas.microsoft.com/office/powerpoint/2010/main" val="270357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37029"/>
            <a:ext cx="10058400" cy="1200331"/>
          </a:xfrm>
        </p:spPr>
        <p:txBody>
          <a:bodyPr>
            <a:normAutofit/>
          </a:bodyPr>
          <a:lstStyle/>
          <a:p>
            <a:r>
              <a:rPr lang="en-US" dirty="0" smtClean="0"/>
              <a:t>Focus on form/grammar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Explicit instruction, correction or feedback 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Grammar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Syntax = structure of phrases and sentences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Lexis = vocabulary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Morphology = </a:t>
            </a:r>
            <a:r>
              <a:rPr lang="en-US" sz="2800" dirty="0"/>
              <a:t> </a:t>
            </a:r>
            <a:r>
              <a:rPr lang="en-US" sz="2800" dirty="0" smtClean="0"/>
              <a:t>structure of words, e.g. suffix, prefixes, word endings (-s, -</a:t>
            </a:r>
            <a:r>
              <a:rPr lang="en-US" sz="2800" dirty="0" err="1" smtClean="0"/>
              <a:t>ing</a:t>
            </a:r>
            <a:r>
              <a:rPr lang="en-US" sz="2800" dirty="0" smtClean="0"/>
              <a:t>, etc.)</a:t>
            </a:r>
            <a:endParaRPr lang="en-US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Spelling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Punctuation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139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Constitutive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Regulatory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51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vs.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800" dirty="0" smtClean="0"/>
          </a:p>
          <a:p>
            <a:r>
              <a:rPr lang="en-US" sz="2800" dirty="0" smtClean="0"/>
              <a:t>“Grammar </a:t>
            </a:r>
            <a:r>
              <a:rPr lang="en-US" sz="2800" dirty="0"/>
              <a:t>— the principles constituting the syntactically and </a:t>
            </a:r>
            <a:r>
              <a:rPr lang="en-US" sz="2800" dirty="0" smtClean="0"/>
              <a:t>morphologically </a:t>
            </a:r>
            <a:r>
              <a:rPr lang="en-US" sz="2800" dirty="0"/>
              <a:t>permissible </a:t>
            </a:r>
            <a:r>
              <a:rPr lang="en-US" sz="2800" dirty="0" smtClean="0"/>
              <a:t>expressions of </a:t>
            </a:r>
            <a:r>
              <a:rPr lang="en-US" sz="2800" dirty="0"/>
              <a:t>a language — is not at all the same thing as style. </a:t>
            </a:r>
            <a:endParaRPr lang="en-US" sz="2800" dirty="0" smtClean="0"/>
          </a:p>
          <a:p>
            <a:r>
              <a:rPr lang="en-US" sz="2800" dirty="0" smtClean="0"/>
              <a:t>Style </a:t>
            </a:r>
            <a:r>
              <a:rPr lang="en-US" sz="2800" dirty="0"/>
              <a:t>involves skill. It involves making </a:t>
            </a:r>
            <a:r>
              <a:rPr lang="en-US" sz="2800" dirty="0" smtClean="0"/>
              <a:t>choices between </a:t>
            </a:r>
            <a:r>
              <a:rPr lang="en-US" sz="2800" dirty="0"/>
              <a:t>alternatives that the grammar makes available. Those choices can make the difference </a:t>
            </a:r>
            <a:r>
              <a:rPr lang="en-US" sz="2800" dirty="0" smtClean="0"/>
              <a:t>between using </a:t>
            </a:r>
            <a:r>
              <a:rPr lang="en-US" sz="2800" dirty="0"/>
              <a:t>the language brilliantly or using it ploddingly</a:t>
            </a:r>
            <a:r>
              <a:rPr lang="en-US" sz="2800" dirty="0" smtClean="0"/>
              <a:t>.”</a:t>
            </a:r>
          </a:p>
          <a:p>
            <a:endParaRPr lang="en-US" dirty="0" smtClean="0"/>
          </a:p>
          <a:p>
            <a:r>
              <a:rPr lang="en-US" i="1" dirty="0" err="1"/>
              <a:t>Pullum</a:t>
            </a:r>
            <a:r>
              <a:rPr lang="en-US" i="1" dirty="0"/>
              <a:t>, G. K. (2004). Ideology, power, and linguistic theory. </a:t>
            </a:r>
            <a:r>
              <a:rPr lang="en-US" i="1" dirty="0" smtClean="0"/>
              <a:t>Conference presentation given at Modern </a:t>
            </a:r>
            <a:r>
              <a:rPr lang="en-US" i="1" dirty="0"/>
              <a:t>Language Association Annual Meeting. Philadelphia. Retrieved from </a:t>
            </a:r>
            <a:r>
              <a:rPr lang="en-US" i="1" dirty="0">
                <a:hlinkClick r:id="rId2"/>
              </a:rPr>
              <a:t>http://ftp.ling.ed.ac.uk/~</a:t>
            </a:r>
            <a:r>
              <a:rPr lang="en-US" i="1" dirty="0" smtClean="0">
                <a:hlinkClick r:id="rId2"/>
              </a:rPr>
              <a:t>gpullum/MLA2004.pdf</a:t>
            </a:r>
            <a:endParaRPr lang="en-US" i="1" dirty="0" smtClean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5442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Prescriptivism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“</a:t>
            </a:r>
            <a:r>
              <a:rPr lang="en-US" sz="2400" dirty="0"/>
              <a:t>A doctrine that holds certain features of a language to be incorrect and in need of replacement by other forms deemed correct on the grounds of logic, existence in classical or older forms of a language or use by ‘good’ writers</a:t>
            </a:r>
            <a:r>
              <a:rPr lang="en-US" sz="2400" dirty="0" smtClean="0"/>
              <a:t>.”</a:t>
            </a:r>
          </a:p>
          <a:p>
            <a:endParaRPr lang="en-US" sz="2400" i="1" dirty="0" smtClean="0"/>
          </a:p>
          <a:p>
            <a:endParaRPr lang="en-US" sz="2400" i="1" dirty="0"/>
          </a:p>
          <a:p>
            <a:endParaRPr lang="en-US" sz="2400" i="1" dirty="0" smtClean="0"/>
          </a:p>
          <a:p>
            <a:endParaRPr lang="en-US" sz="2400" i="1" dirty="0"/>
          </a:p>
          <a:p>
            <a:r>
              <a:rPr lang="en-US" sz="2400" i="1" dirty="0" smtClean="0"/>
              <a:t>Prescriptivism </a:t>
            </a:r>
            <a:r>
              <a:rPr lang="en-US" sz="2400" i="1" dirty="0" smtClean="0"/>
              <a:t>(2004</a:t>
            </a:r>
            <a:r>
              <a:rPr lang="en-US" sz="2400" i="1" dirty="0"/>
              <a:t>). In J. Swann et al., A dictionary of sociolinguistics. Edinburg, United Kingdom: Edinburgh University Press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775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sociolinguistics?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/>
              <a:t>An orientation to the study of language that stresses the inter-relationship between language and social life, rather than focusing narrowly on language structure.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i="1" dirty="0" smtClean="0"/>
              <a:t>Sociolinguistics </a:t>
            </a:r>
            <a:r>
              <a:rPr lang="en-US" i="1" dirty="0"/>
              <a:t>(Sociolinguistic). (2004). In J. Swann et al., A dictionary of sociolinguistics. Edinburg, United Kingdom: Edinburgh University Press. </a:t>
            </a:r>
          </a:p>
        </p:txBody>
      </p:sp>
    </p:spTree>
    <p:extLst>
      <p:ext uri="{BB962C8B-B14F-4D97-AF65-F5344CB8AC3E}">
        <p14:creationId xmlns:p14="http://schemas.microsoft.com/office/powerpoint/2010/main" val="268026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varieties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Each has its own set of constitutive rules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Varieties can be defined by region (Regional dialects), social groups (African American Vernacular), context of use (Academic English)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Standard </a:t>
            </a:r>
            <a:r>
              <a:rPr lang="en-US" dirty="0"/>
              <a:t>varieties have been codified and are used in schooling and the </a:t>
            </a:r>
            <a:r>
              <a:rPr lang="en-US" dirty="0" smtClean="0"/>
              <a:t>media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Linguistically </a:t>
            </a:r>
            <a:r>
              <a:rPr lang="en-US" dirty="0" smtClean="0"/>
              <a:t>equal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Any differences in status between varieties is not linguistically rooted; it’s societal inequalities being projected onto the varieties associated with certain groups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4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Correction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Case Against Written Corrective Feedback: Truscott (1996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CA" dirty="0" smtClean="0"/>
              <a:t>“[</a:t>
            </a:r>
            <a:r>
              <a:rPr lang="en-CA" dirty="0"/>
              <a:t>Many instructional, correction and feedback practices appear] to be guided by the </a:t>
            </a:r>
            <a:r>
              <a:rPr lang="en-CA" b="1" dirty="0"/>
              <a:t>underlying premise that students are able to correct/learn all the errors pointed out by the teacher</a:t>
            </a:r>
            <a:r>
              <a:rPr lang="en-CA" dirty="0"/>
              <a:t>. </a:t>
            </a:r>
          </a:p>
          <a:p>
            <a:r>
              <a:rPr lang="en-US" dirty="0"/>
              <a:t>Such an approach, however, </a:t>
            </a:r>
            <a:r>
              <a:rPr lang="en-US" b="1" dirty="0"/>
              <a:t>does not take account of the developmental stage [in terms of cognitive path of second language acquisition</a:t>
            </a:r>
            <a:r>
              <a:rPr lang="en-US" dirty="0"/>
              <a:t>] of individual students and is unlikely to be effective because </a:t>
            </a:r>
            <a:r>
              <a:rPr lang="en-US" b="1" dirty="0"/>
              <a:t>for some errors, students may simply lack the [developmental] readiness to correct them.</a:t>
            </a:r>
            <a:br>
              <a:rPr lang="en-US" b="1" dirty="0"/>
            </a:br>
            <a:r>
              <a:rPr lang="en-CA" dirty="0"/>
              <a:t>” </a:t>
            </a:r>
          </a:p>
          <a:p>
            <a:r>
              <a:rPr lang="en-CA" i="1" dirty="0"/>
              <a:t>Lee, I. (2013). Research into practice: Written corrective feedback. Language Teaching, 46(01), 108-119. </a:t>
            </a:r>
            <a:endParaRPr lang="en-CA" i="1" dirty="0" smtClean="0"/>
          </a:p>
          <a:p>
            <a:r>
              <a:rPr lang="en-US" dirty="0"/>
              <a:t>Truscott, J. (1996). The case against grammar correction in L2 writing classes. </a:t>
            </a:r>
            <a:r>
              <a:rPr lang="en-US" i="1" dirty="0"/>
              <a:t>Language Learning</a:t>
            </a:r>
            <a:r>
              <a:rPr lang="en-US" dirty="0"/>
              <a:t>, </a:t>
            </a:r>
            <a:r>
              <a:rPr lang="en-US" i="1" dirty="0"/>
              <a:t>46</a:t>
            </a:r>
            <a:r>
              <a:rPr lang="en-US" dirty="0"/>
              <a:t>(2), 327–369.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6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Correction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sz="2800" dirty="0" smtClean="0"/>
          </a:p>
          <a:p>
            <a:r>
              <a:rPr lang="en-CA" sz="2800" dirty="0" smtClean="0"/>
              <a:t>“</a:t>
            </a:r>
            <a:r>
              <a:rPr lang="en-CA" sz="2800" dirty="0"/>
              <a:t>Over-emphasis on WCF as a means to enhance students’ written accuracy may, </a:t>
            </a:r>
            <a:r>
              <a:rPr lang="en-CA" sz="2800" dirty="0" smtClean="0"/>
              <a:t>[…] </a:t>
            </a:r>
            <a:r>
              <a:rPr lang="en-CA" sz="2800" b="1" dirty="0"/>
              <a:t>short-circuit students’ writing development.” (in terms of creativity, risk-taking, etc.) </a:t>
            </a:r>
            <a:r>
              <a:rPr lang="en-CA" sz="2800" dirty="0"/>
              <a:t>(Lee, 2013</a:t>
            </a:r>
            <a:r>
              <a:rPr lang="en-CA" sz="2800" dirty="0" smtClean="0"/>
              <a:t>)</a:t>
            </a:r>
          </a:p>
          <a:p>
            <a:endParaRPr lang="en-CA" dirty="0"/>
          </a:p>
          <a:p>
            <a:r>
              <a:rPr lang="en-CA" i="1" dirty="0"/>
              <a:t>Lee, I. (2013). Research into practice: Written corrective feedback. Language Teaching, 46(01), 108-119. </a:t>
            </a:r>
          </a:p>
          <a:p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5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Correction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Focused </a:t>
            </a:r>
            <a:r>
              <a:rPr lang="en-CA" sz="2400" dirty="0" smtClean="0"/>
              <a:t>correction (correcting </a:t>
            </a:r>
            <a:r>
              <a:rPr lang="en-CA" sz="2400" dirty="0"/>
              <a:t>every instance of an error - comprehensive) </a:t>
            </a:r>
            <a:endParaRPr lang="en-CA" sz="2400" dirty="0" smtClean="0"/>
          </a:p>
          <a:p>
            <a:pPr lvl="1"/>
            <a:r>
              <a:rPr lang="en-CA" sz="2200" dirty="0" smtClean="0"/>
              <a:t>vs</a:t>
            </a:r>
            <a:r>
              <a:rPr lang="en-CA" sz="2200" dirty="0"/>
              <a:t>. </a:t>
            </a:r>
            <a:r>
              <a:rPr lang="en-CA" sz="2200" dirty="0" smtClean="0"/>
              <a:t>Unfocused correction (correcting </a:t>
            </a:r>
            <a:r>
              <a:rPr lang="en-CA" sz="2200" dirty="0"/>
              <a:t>only certain instances of errors – intensive)</a:t>
            </a:r>
          </a:p>
          <a:p>
            <a:r>
              <a:rPr lang="en-CA" sz="2400" dirty="0"/>
              <a:t>Direct </a:t>
            </a:r>
            <a:r>
              <a:rPr lang="en-CA" sz="2400" dirty="0" smtClean="0"/>
              <a:t>correction (saying </a:t>
            </a:r>
            <a:r>
              <a:rPr lang="en-CA" sz="2400" dirty="0"/>
              <a:t>what the error is and where)  </a:t>
            </a:r>
            <a:endParaRPr lang="en-CA" sz="2400" dirty="0" smtClean="0"/>
          </a:p>
          <a:p>
            <a:pPr lvl="1"/>
            <a:r>
              <a:rPr lang="en-CA" sz="2200" dirty="0" smtClean="0"/>
              <a:t>vs</a:t>
            </a:r>
            <a:r>
              <a:rPr lang="en-CA" sz="2200" dirty="0"/>
              <a:t>. </a:t>
            </a:r>
            <a:r>
              <a:rPr lang="en-CA" sz="2200" dirty="0" smtClean="0"/>
              <a:t>Indirect correction </a:t>
            </a:r>
            <a:r>
              <a:rPr lang="en-CA" sz="2200" dirty="0"/>
              <a:t>(giving “hints” to what/where the error is)</a:t>
            </a:r>
          </a:p>
          <a:p>
            <a:r>
              <a:rPr lang="en-CA" sz="2400" dirty="0"/>
              <a:t>Treatable </a:t>
            </a:r>
            <a:r>
              <a:rPr lang="en-CA" sz="2400" dirty="0" smtClean="0"/>
              <a:t>errors (rule-governed - grammar</a:t>
            </a:r>
            <a:r>
              <a:rPr lang="en-CA" sz="2400" dirty="0"/>
              <a:t>, etc.) </a:t>
            </a:r>
            <a:endParaRPr lang="en-CA" sz="2400" dirty="0" smtClean="0"/>
          </a:p>
          <a:p>
            <a:pPr lvl="1"/>
            <a:r>
              <a:rPr lang="en-CA" sz="2200" dirty="0" smtClean="0"/>
              <a:t>vs </a:t>
            </a:r>
            <a:r>
              <a:rPr lang="en-CA" sz="2200" dirty="0"/>
              <a:t>untreatable errors (</a:t>
            </a:r>
            <a:r>
              <a:rPr lang="en-CA" sz="2200" dirty="0" smtClean="0"/>
              <a:t>Non-rule-governed - word </a:t>
            </a:r>
            <a:r>
              <a:rPr lang="en-CA" sz="2200" dirty="0"/>
              <a:t>choice, style, etc</a:t>
            </a:r>
            <a:r>
              <a:rPr lang="en-CA" sz="2200" dirty="0" smtClean="0"/>
              <a:t>.) </a:t>
            </a:r>
            <a:r>
              <a:rPr lang="en-CA" sz="2200" dirty="0"/>
              <a:t>(Ferris 2002) </a:t>
            </a:r>
          </a:p>
          <a:p>
            <a:endParaRPr lang="en-US" dirty="0" smtClean="0"/>
          </a:p>
          <a:p>
            <a:r>
              <a:rPr lang="en-CA" dirty="0"/>
              <a:t>Ellis, R. (2009). A typology of written corrective feedback types. </a:t>
            </a:r>
            <a:r>
              <a:rPr lang="en-CA" i="1" dirty="0"/>
              <a:t>ELT journal</a:t>
            </a:r>
            <a:r>
              <a:rPr lang="en-CA" dirty="0"/>
              <a:t>,</a:t>
            </a:r>
            <a:r>
              <a:rPr lang="en-CA" i="1" dirty="0"/>
              <a:t>63</a:t>
            </a:r>
            <a:r>
              <a:rPr lang="en-CA" dirty="0"/>
              <a:t>(2), 97-107.</a:t>
            </a:r>
          </a:p>
        </p:txBody>
      </p:sp>
    </p:spTree>
    <p:extLst>
      <p:ext uri="{BB962C8B-B14F-4D97-AF65-F5344CB8AC3E}">
        <p14:creationId xmlns:p14="http://schemas.microsoft.com/office/powerpoint/2010/main" val="290006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for WCF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Give </a:t>
            </a:r>
            <a:r>
              <a:rPr lang="en-CA" b="1" dirty="0"/>
              <a:t>indirect WCF to treatable errors </a:t>
            </a:r>
            <a:r>
              <a:rPr lang="en-CA" dirty="0"/>
              <a:t>(i.e. errors that students are able to self-correct because they are rule-governed) (Ferris 2001)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Give </a:t>
            </a:r>
            <a:r>
              <a:rPr lang="en-CA" b="1" dirty="0"/>
              <a:t>direct feedback to untreatable errors </a:t>
            </a:r>
            <a:r>
              <a:rPr lang="en-CA" dirty="0"/>
              <a:t>(errors that are not amenable to self-correction, such as word choice and word order) (Ferris 2001)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Students of </a:t>
            </a:r>
            <a:r>
              <a:rPr lang="en-CA" b="1" dirty="0"/>
              <a:t>lower language proficiency are likely to benefit from direct WCF </a:t>
            </a:r>
            <a:r>
              <a:rPr lang="en-CA" dirty="0"/>
              <a:t>(Ferris &amp; Roberts 2001).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Error codes (indirect feedback) may </a:t>
            </a:r>
            <a:r>
              <a:rPr lang="en-CA" b="1" dirty="0"/>
              <a:t>not be helpful if teachers use the codes for grammar items that students have not yet mastered </a:t>
            </a:r>
            <a:r>
              <a:rPr lang="en-CA" dirty="0"/>
              <a:t>(Lee 1997; Ferris 2002).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Keep </a:t>
            </a:r>
            <a:r>
              <a:rPr lang="en-CA" b="1" dirty="0"/>
              <a:t>error codes short</a:t>
            </a:r>
            <a:r>
              <a:rPr lang="en-CA" dirty="0"/>
              <a:t>, and </a:t>
            </a:r>
            <a:r>
              <a:rPr lang="en-CA" b="1" dirty="0"/>
              <a:t>limited to items that students are actually able to fix</a:t>
            </a: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Overall, it may be best to use a </a:t>
            </a:r>
            <a:r>
              <a:rPr lang="en-CA" b="1" dirty="0"/>
              <a:t>combination of direct and indirect WCF </a:t>
            </a:r>
            <a:r>
              <a:rPr lang="en-CA" dirty="0"/>
              <a:t>to suit different learners, writing tasks and error types.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5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thought into error correction codes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845734"/>
            <a:ext cx="7867650" cy="1790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8228" y="3759869"/>
            <a:ext cx="85489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not helpful! Is “wrong word”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Word choice/lexical error (choosing between synonyms?)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 errors of register/formality/discipline?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Is it a collocation error, where a word is dictated by the </a:t>
            </a:r>
            <a:r>
              <a:rPr lang="en-US" dirty="0"/>
              <a:t>w</a:t>
            </a:r>
            <a:r>
              <a:rPr lang="en-US" dirty="0" smtClean="0"/>
              <a:t>ord(s) it pairs with? (E.g. </a:t>
            </a:r>
            <a:r>
              <a:rPr lang="en-US" u="sng" dirty="0" smtClean="0"/>
              <a:t>at</a:t>
            </a:r>
            <a:r>
              <a:rPr lang="en-US" dirty="0" smtClean="0"/>
              <a:t> the park vs. </a:t>
            </a:r>
            <a:r>
              <a:rPr lang="en-US" u="sng" dirty="0" smtClean="0"/>
              <a:t>on</a:t>
            </a:r>
            <a:r>
              <a:rPr lang="en-US" dirty="0" smtClean="0"/>
              <a:t> the bus?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grammar error? (E.G. using the wrong article)?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51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Linguistic Diversity in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English </a:t>
            </a:r>
            <a:r>
              <a:rPr lang="en-US" sz="2800" dirty="0" smtClean="0"/>
              <a:t>is L1 of approximately </a:t>
            </a:r>
            <a:r>
              <a:rPr lang="en-US" sz="2800" b="1" dirty="0"/>
              <a:t>19 million </a:t>
            </a:r>
            <a:r>
              <a:rPr lang="en-US" sz="2800" b="1" dirty="0" smtClean="0"/>
              <a:t>Canadians</a:t>
            </a:r>
            <a:r>
              <a:rPr lang="en-US" sz="2800" b="1" dirty="0"/>
              <a:t> </a:t>
            </a:r>
            <a:r>
              <a:rPr lang="en-US" sz="2800" b="1" dirty="0" smtClean="0"/>
              <a:t> (57</a:t>
            </a:r>
            <a:r>
              <a:rPr lang="en-US" sz="2800" b="1" dirty="0"/>
              <a:t>% of the </a:t>
            </a:r>
            <a:r>
              <a:rPr lang="en-US" sz="2800" b="1" dirty="0" smtClean="0"/>
              <a:t>population) </a:t>
            </a:r>
            <a:endParaRPr lang="en-US" sz="2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French is L1 of </a:t>
            </a:r>
            <a:r>
              <a:rPr lang="en-US" sz="2800" b="1" dirty="0" smtClean="0"/>
              <a:t>22% of Canadian population </a:t>
            </a:r>
            <a:endParaRPr lang="en-US" sz="2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Languages other than English or French are </a:t>
            </a:r>
            <a:r>
              <a:rPr lang="en-US" sz="2800" b="1" dirty="0" smtClean="0"/>
              <a:t>L1 of 21% of Canadian population</a:t>
            </a:r>
            <a:r>
              <a:rPr lang="en-US" sz="2800" dirty="0"/>
              <a:t>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/>
              <a:t>28 </a:t>
            </a:r>
            <a:r>
              <a:rPr lang="en-US" sz="2800" b="1" dirty="0"/>
              <a:t>million </a:t>
            </a:r>
            <a:r>
              <a:rPr lang="en-US" sz="2800" b="1" dirty="0" smtClean="0"/>
              <a:t>people in Canada </a:t>
            </a:r>
            <a:r>
              <a:rPr lang="en-US" sz="2800" dirty="0" smtClean="0"/>
              <a:t>reported </a:t>
            </a:r>
            <a:r>
              <a:rPr lang="en-US" sz="2800" b="1" dirty="0"/>
              <a:t>using</a:t>
            </a:r>
            <a:r>
              <a:rPr lang="en-US" sz="2800" dirty="0"/>
              <a:t> English as their dominant </a:t>
            </a:r>
            <a:r>
              <a:rPr lang="en-US" sz="2800" dirty="0" smtClean="0"/>
              <a:t>language</a:t>
            </a:r>
            <a:endParaRPr lang="en-US" sz="2800" dirty="0"/>
          </a:p>
          <a:p>
            <a:r>
              <a:rPr lang="en-US" sz="2800" dirty="0" smtClean="0"/>
              <a:t>(source: 2011 Census)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89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Linguistic Diversity at Canadian Universities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In 2014 there were 89 000 </a:t>
            </a:r>
            <a:r>
              <a:rPr lang="en-US" sz="3200" dirty="0" smtClean="0"/>
              <a:t>full time </a:t>
            </a:r>
            <a:r>
              <a:rPr lang="en-US" sz="3200" dirty="0"/>
              <a:t>international students at Canadian </a:t>
            </a:r>
            <a:r>
              <a:rPr lang="en-US" sz="3200" dirty="0" smtClean="0"/>
              <a:t>universities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11% of undergraduates and 28% of graduate students are international in </a:t>
            </a:r>
            <a:r>
              <a:rPr lang="en-US" sz="3200" dirty="0" smtClean="0"/>
              <a:t>Canada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How many at your institution?</a:t>
            </a:r>
            <a:endParaRPr lang="en-US" dirty="0" smtClean="0"/>
          </a:p>
          <a:p>
            <a:endParaRPr lang="en-US" dirty="0"/>
          </a:p>
          <a:p>
            <a:r>
              <a:rPr lang="en-US" i="1" dirty="0" smtClean="0"/>
              <a:t>Universities Canada (2014) Quick Facts on Internationalization at Canadian Universities. </a:t>
            </a:r>
            <a:r>
              <a:rPr lang="en-US" i="1" dirty="0"/>
              <a:t>Retrieved from: http://www.univcan.ca/universities/facts-and-stats/internationalization-at-canadian-universities-quick-facts/</a:t>
            </a:r>
          </a:p>
        </p:txBody>
      </p:sp>
    </p:spTree>
    <p:extLst>
      <p:ext uri="{BB962C8B-B14F-4D97-AF65-F5344CB8AC3E}">
        <p14:creationId xmlns:p14="http://schemas.microsoft.com/office/powerpoint/2010/main" val="20529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Circles of English (</a:t>
            </a:r>
            <a:r>
              <a:rPr lang="en-US" dirty="0" err="1" smtClean="0"/>
              <a:t>Kachru</a:t>
            </a:r>
            <a:r>
              <a:rPr lang="en-US" dirty="0" smtClean="0"/>
              <a:t>, 1992)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845734"/>
            <a:ext cx="5711825" cy="448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921818" y="1967971"/>
            <a:ext cx="2509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INNER CIRCLE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963093" y="2903009"/>
            <a:ext cx="1644650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OUTER CIRCLE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002780" y="3928534"/>
            <a:ext cx="223520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EXPANDING CIRCLE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977255" y="2395009"/>
            <a:ext cx="649288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en-US" sz="10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+Canada!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80329" y="5943600"/>
            <a:ext cx="7808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i="1" dirty="0" err="1"/>
              <a:t>Kachru</a:t>
            </a:r>
            <a:r>
              <a:rPr lang="en-CA" sz="1600" i="1" dirty="0"/>
              <a:t>, B. B. (1992). The other tongue: English across cultures. University of Illinois Press.</a:t>
            </a:r>
          </a:p>
        </p:txBody>
      </p:sp>
    </p:spTree>
    <p:extLst>
      <p:ext uri="{BB962C8B-B14F-4D97-AF65-F5344CB8AC3E}">
        <p14:creationId xmlns:p14="http://schemas.microsoft.com/office/powerpoint/2010/main" val="1615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Preferences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“Surveys </a:t>
            </a:r>
            <a:r>
              <a:rPr lang="en-US" sz="2400" dirty="0"/>
              <a:t>of </a:t>
            </a:r>
            <a:r>
              <a:rPr lang="en-US" sz="2400" dirty="0" smtClean="0"/>
              <a:t>student opinion </a:t>
            </a:r>
            <a:r>
              <a:rPr lang="en-US" sz="2400" dirty="0"/>
              <a:t>about teacher feedback have consistently affirmed </a:t>
            </a:r>
            <a:r>
              <a:rPr lang="en-US" sz="2400" b="1" dirty="0"/>
              <a:t>the importance </a:t>
            </a:r>
            <a:r>
              <a:rPr lang="en-US" sz="2400" b="1" dirty="0" smtClean="0"/>
              <a:t>that L2 </a:t>
            </a:r>
            <a:r>
              <a:rPr lang="en-US" sz="2400" b="1" dirty="0"/>
              <a:t>students place on receiving grammar correction from their teachers </a:t>
            </a:r>
            <a:r>
              <a:rPr lang="en-US" sz="2400" dirty="0"/>
              <a:t>(Cohen</a:t>
            </a:r>
            <a:r>
              <a:rPr lang="en-US" sz="2400" dirty="0" smtClean="0"/>
              <a:t>, 1987</a:t>
            </a:r>
            <a:r>
              <a:rPr lang="en-US" sz="2400" dirty="0"/>
              <a:t>; Ferris, 1995b; </a:t>
            </a:r>
            <a:r>
              <a:rPr lang="en-US" sz="2400" dirty="0" err="1"/>
              <a:t>Hedgcock</a:t>
            </a:r>
            <a:r>
              <a:rPr lang="en-US" sz="2400" dirty="0"/>
              <a:t> &amp; </a:t>
            </a:r>
            <a:r>
              <a:rPr lang="en-US" sz="2400" dirty="0" err="1"/>
              <a:t>Lefkowitz</a:t>
            </a:r>
            <a:r>
              <a:rPr lang="en-US" sz="2400" dirty="0"/>
              <a:t>, 1994; </a:t>
            </a:r>
            <a:r>
              <a:rPr lang="en-US" sz="2400" dirty="0" err="1"/>
              <a:t>Leki</a:t>
            </a:r>
            <a:r>
              <a:rPr lang="en-US" sz="2400" dirty="0"/>
              <a:t>, 1991; </a:t>
            </a:r>
            <a:r>
              <a:rPr lang="en-US" sz="2400" dirty="0" err="1"/>
              <a:t>Radecki</a:t>
            </a:r>
            <a:r>
              <a:rPr lang="en-US" sz="2400" dirty="0"/>
              <a:t> </a:t>
            </a:r>
            <a:r>
              <a:rPr lang="en-US" sz="2400" dirty="0" smtClean="0"/>
              <a:t>&amp; Swales</a:t>
            </a:r>
            <a:r>
              <a:rPr lang="en-US" sz="2400" dirty="0"/>
              <a:t>, 1988). Though Truscott argues that </a:t>
            </a:r>
            <a:r>
              <a:rPr lang="en-US" sz="2400" b="1" dirty="0"/>
              <a:t>although “students believe in correction...that does not mean that teachers should give it to them” </a:t>
            </a:r>
            <a:r>
              <a:rPr lang="en-US" sz="2400" dirty="0"/>
              <a:t>(1996, p. 359</a:t>
            </a:r>
            <a:r>
              <a:rPr lang="en-US" sz="2400" dirty="0" smtClean="0"/>
              <a:t>)”</a:t>
            </a:r>
          </a:p>
          <a:p>
            <a:endParaRPr lang="en-US" sz="2400" dirty="0"/>
          </a:p>
          <a:p>
            <a:r>
              <a:rPr lang="en-US" dirty="0"/>
              <a:t>Ferris, D. (1999). The case for grammar correction in L2 writing classes: A response to T</a:t>
            </a:r>
            <a:r>
              <a:rPr lang="en-US" dirty="0" smtClean="0"/>
              <a:t>ruscott </a:t>
            </a:r>
            <a:r>
              <a:rPr lang="en-US" dirty="0"/>
              <a:t>(1996). </a:t>
            </a:r>
            <a:r>
              <a:rPr lang="en-US" i="1" dirty="0"/>
              <a:t>Journal of Second Language Writing</a:t>
            </a:r>
            <a:r>
              <a:rPr lang="en-US" dirty="0"/>
              <a:t>, </a:t>
            </a:r>
            <a:r>
              <a:rPr lang="en-US" i="1" dirty="0"/>
              <a:t>8</a:t>
            </a:r>
            <a:r>
              <a:rPr lang="en-US" dirty="0"/>
              <a:t>(1), 1–11. http://doi.org/10.1016/S1060-3743(99)80110-6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2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good writing?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244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Accuracy of grammar, spelling and punctuation</a:t>
            </a:r>
          </a:p>
          <a:p>
            <a:r>
              <a:rPr lang="en-US" sz="2400" dirty="0"/>
              <a:t>Accuracy of and variety in word choice</a:t>
            </a:r>
          </a:p>
          <a:p>
            <a:r>
              <a:rPr lang="en-US" sz="2400" dirty="0"/>
              <a:t>Variety and complexity in sentence structure</a:t>
            </a:r>
          </a:p>
          <a:p>
            <a:r>
              <a:rPr lang="en-US" sz="2400" dirty="0"/>
              <a:t>Clear organization and structure of text</a:t>
            </a:r>
          </a:p>
          <a:p>
            <a:r>
              <a:rPr lang="en-US" sz="2400" dirty="0"/>
              <a:t>Coherence and flow</a:t>
            </a:r>
          </a:p>
          <a:p>
            <a:r>
              <a:rPr lang="en-US" sz="2400" dirty="0"/>
              <a:t>Clear argument and </a:t>
            </a:r>
            <a:r>
              <a:rPr lang="en-US" sz="2400" dirty="0" smtClean="0"/>
              <a:t>logic</a:t>
            </a:r>
          </a:p>
          <a:p>
            <a:r>
              <a:rPr lang="en-US" sz="2400" dirty="0"/>
              <a:t>Suitability of </a:t>
            </a:r>
            <a:r>
              <a:rPr lang="en-US" sz="2400" dirty="0" smtClean="0"/>
              <a:t>register, genre </a:t>
            </a:r>
            <a:r>
              <a:rPr lang="en-US" sz="2400" dirty="0"/>
              <a:t>and adherence to disciplinary conventions</a:t>
            </a:r>
          </a:p>
          <a:p>
            <a:r>
              <a:rPr lang="en-US" sz="2400" dirty="0" smtClean="0"/>
              <a:t>Appropriate </a:t>
            </a:r>
            <a:r>
              <a:rPr lang="en-US" sz="2400" dirty="0"/>
              <a:t>use of evidence, </a:t>
            </a:r>
            <a:r>
              <a:rPr lang="en-US" sz="2400" dirty="0" smtClean="0"/>
              <a:t>examples, </a:t>
            </a:r>
            <a:r>
              <a:rPr lang="en-US" sz="2400" dirty="0"/>
              <a:t>etc. from source material</a:t>
            </a:r>
          </a:p>
          <a:p>
            <a:r>
              <a:rPr lang="en-US" sz="2400" dirty="0" smtClean="0"/>
              <a:t>Appropriate </a:t>
            </a:r>
            <a:r>
              <a:rPr lang="en-US" sz="2400" dirty="0"/>
              <a:t>use of citation and referencing </a:t>
            </a:r>
            <a:r>
              <a:rPr lang="en-US" sz="2400" dirty="0" smtClean="0"/>
              <a:t>practices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8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49589"/>
          </a:xfrm>
        </p:spPr>
        <p:txBody>
          <a:bodyPr>
            <a:normAutofit/>
          </a:bodyPr>
          <a:lstStyle/>
          <a:p>
            <a:r>
              <a:rPr lang="en-US" sz="3200" dirty="0"/>
              <a:t>Investigating the relationship between the use of English for academic purposes and academic </a:t>
            </a:r>
            <a:r>
              <a:rPr lang="en-US" sz="3200" dirty="0" smtClean="0"/>
              <a:t>attainment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Method: </a:t>
            </a:r>
          </a:p>
          <a:p>
            <a:pPr lvl="1"/>
            <a:r>
              <a:rPr lang="en-US" dirty="0" smtClean="0"/>
              <a:t>Using </a:t>
            </a:r>
            <a:r>
              <a:rPr lang="en-US" dirty="0"/>
              <a:t>the diagnostic language assessment procedure known as Measuring the Academic Skills of University Students (MASUS</a:t>
            </a:r>
            <a:r>
              <a:rPr lang="en-US" baseline="30000" dirty="0">
                <a:hlinkClick r:id="rId2"/>
              </a:rPr>
              <a:t>2</a:t>
            </a:r>
            <a:r>
              <a:rPr lang="en-US" dirty="0"/>
              <a:t>), as well as informal analysis of assignment feedback and interviews with students, students' performance in assignments in three subject areas was investigated. </a:t>
            </a:r>
            <a:endParaRPr lang="en-US" dirty="0" smtClean="0"/>
          </a:p>
          <a:p>
            <a:r>
              <a:rPr lang="en-US" dirty="0" smtClean="0"/>
              <a:t>Results: </a:t>
            </a:r>
          </a:p>
          <a:p>
            <a:pPr lvl="1"/>
            <a:r>
              <a:rPr lang="en-US" dirty="0" smtClean="0"/>
              <a:t>Results </a:t>
            </a:r>
            <a:r>
              <a:rPr lang="en-US" dirty="0"/>
              <a:t>confirmed that there was a </a:t>
            </a:r>
            <a:r>
              <a:rPr lang="en-US" b="1" dirty="0"/>
              <a:t>strong correlation between the overall scores students obtained in the MASUS language assessment </a:t>
            </a:r>
            <a:r>
              <a:rPr lang="en-US" dirty="0"/>
              <a:t>and their attainment as represented by their assignment grade. </a:t>
            </a:r>
            <a:endParaRPr lang="en-US" dirty="0" smtClean="0"/>
          </a:p>
          <a:p>
            <a:pPr lvl="1"/>
            <a:r>
              <a:rPr lang="en-US" dirty="0" smtClean="0"/>
              <a:t>However</a:t>
            </a:r>
            <a:r>
              <a:rPr lang="en-US" dirty="0"/>
              <a:t>, analysis of the five separate categories of the MASUS scores showed that </a:t>
            </a:r>
            <a:r>
              <a:rPr lang="en-US" b="1" dirty="0"/>
              <a:t>only the scores for the category, </a:t>
            </a:r>
            <a:r>
              <a:rPr lang="en-US" b="1" i="1" dirty="0"/>
              <a:t>use of source material</a:t>
            </a:r>
            <a:r>
              <a:rPr lang="en-US" b="1" dirty="0"/>
              <a:t>, correlated strongly with student attainment </a:t>
            </a:r>
            <a:r>
              <a:rPr lang="en-US" dirty="0"/>
              <a:t>and that the scores on the more explicit language categories, </a:t>
            </a:r>
            <a:r>
              <a:rPr lang="en-US" i="1" dirty="0"/>
              <a:t>structure and development of the text, academic writing style</a:t>
            </a:r>
            <a:r>
              <a:rPr lang="en-US" dirty="0"/>
              <a:t>, and </a:t>
            </a:r>
            <a:r>
              <a:rPr lang="en-US" i="1" dirty="0"/>
              <a:t>grammar</a:t>
            </a:r>
            <a:r>
              <a:rPr lang="en-US" dirty="0"/>
              <a:t>, did not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marL="201168" lvl="1" indent="0">
              <a:buNone/>
            </a:pPr>
            <a:r>
              <a:rPr lang="en-US" i="1" dirty="0"/>
              <a:t>Donohue, J. P., &amp; </a:t>
            </a:r>
            <a:r>
              <a:rPr lang="en-US" i="1" dirty="0" err="1"/>
              <a:t>Erling</a:t>
            </a:r>
            <a:r>
              <a:rPr lang="en-US" i="1" dirty="0"/>
              <a:t>, E. J. (2012). Investigating the relationship between the use of English for academic purposes and academic attainment. Journal of English for Academic Purposes, 11(3), 210–219. http://doi.org/10.1016/j.jeap.2012.04.003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8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Should we spend so much time on grammar?</a:t>
            </a:r>
            <a:endParaRPr lang="en-C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CA" dirty="0" smtClean="0"/>
          </a:p>
          <a:p>
            <a:r>
              <a:rPr lang="en-CA" sz="2800" dirty="0" smtClean="0"/>
              <a:t>“The </a:t>
            </a:r>
            <a:r>
              <a:rPr lang="en-CA" sz="2800" dirty="0"/>
              <a:t>student </a:t>
            </a:r>
            <a:r>
              <a:rPr lang="en-CA" sz="2800" dirty="0" smtClean="0"/>
              <a:t>said [to language teacher, about courses in their discipline/degree-program]:</a:t>
            </a:r>
          </a:p>
          <a:p>
            <a:endParaRPr lang="en-CA" sz="2800" dirty="0"/>
          </a:p>
          <a:p>
            <a:pPr marL="201168" lvl="1" indent="0">
              <a:buNone/>
            </a:pPr>
            <a:r>
              <a:rPr lang="en-CA" sz="2800" dirty="0" smtClean="0"/>
              <a:t>	‘This </a:t>
            </a:r>
            <a:r>
              <a:rPr lang="en-CA" sz="2800" dirty="0"/>
              <a:t>was written for </a:t>
            </a:r>
            <a:r>
              <a:rPr lang="en-CA" sz="2800" dirty="0" err="1"/>
              <a:t>Dr</a:t>
            </a:r>
            <a:r>
              <a:rPr lang="en-CA" sz="2800" dirty="0"/>
              <a:t> </a:t>
            </a:r>
            <a:r>
              <a:rPr lang="en-CA" sz="2800" dirty="0" err="1" smtClean="0"/>
              <a:t>Oades</a:t>
            </a:r>
            <a:r>
              <a:rPr lang="en-CA" sz="2800" dirty="0" smtClean="0"/>
              <a:t>. I </a:t>
            </a:r>
            <a:r>
              <a:rPr lang="en-CA" sz="2800" dirty="0"/>
              <a:t>put endings on verbs and </a:t>
            </a:r>
            <a:r>
              <a:rPr lang="en-CA" sz="2800" dirty="0" smtClean="0"/>
              <a:t>	nouns </a:t>
            </a:r>
            <a:r>
              <a:rPr lang="en-CA" sz="2800" dirty="0"/>
              <a:t>for </a:t>
            </a:r>
            <a:r>
              <a:rPr lang="en-CA" sz="2800" dirty="0" smtClean="0"/>
              <a:t>you, but </a:t>
            </a:r>
            <a:r>
              <a:rPr lang="en-CA" sz="2800" dirty="0"/>
              <a:t>he gives me a </a:t>
            </a:r>
            <a:r>
              <a:rPr lang="en-CA" sz="2800" dirty="0" smtClean="0"/>
              <a:t>B without </a:t>
            </a:r>
            <a:r>
              <a:rPr lang="en-CA" sz="2800" dirty="0"/>
              <a:t>them. (Johns, 1988: </a:t>
            </a:r>
            <a:r>
              <a:rPr lang="en-CA" sz="2800" dirty="0" smtClean="0"/>
              <a:t>	57</a:t>
            </a:r>
            <a:r>
              <a:rPr lang="en-CA" sz="2800" dirty="0" smtClean="0"/>
              <a:t>)’”</a:t>
            </a:r>
          </a:p>
          <a:p>
            <a:endParaRPr lang="en-CA" dirty="0"/>
          </a:p>
          <a:p>
            <a:r>
              <a:rPr lang="en-CA" i="1" dirty="0" smtClean="0"/>
              <a:t>Johns</a:t>
            </a:r>
            <a:r>
              <a:rPr lang="en-CA" i="1" dirty="0"/>
              <a:t>, A. M. (1988). The discourse communities dilemma: Identifying transferable skills for the academic milieu. English for Specific Purposes,7(1), 55-59.</a:t>
            </a:r>
          </a:p>
        </p:txBody>
      </p:sp>
    </p:spTree>
    <p:extLst>
      <p:ext uri="{BB962C8B-B14F-4D97-AF65-F5344CB8AC3E}">
        <p14:creationId xmlns:p14="http://schemas.microsoft.com/office/powerpoint/2010/main" val="17174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500" dirty="0" smtClean="0"/>
              <a:t>Change of </a:t>
            </a:r>
            <a:r>
              <a:rPr lang="en-US" sz="3500" dirty="0" smtClean="0"/>
              <a:t>mindset?</a:t>
            </a:r>
            <a:endParaRPr lang="en-US" sz="35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3500" dirty="0" smtClean="0"/>
              <a:t>Move from procedural knowledge </a:t>
            </a:r>
            <a:r>
              <a:rPr lang="en-US" sz="3500" dirty="0" smtClean="0"/>
              <a:t>of </a:t>
            </a:r>
            <a:r>
              <a:rPr lang="en-US" sz="3500" dirty="0" smtClean="0"/>
              <a:t>academic writing to m</a:t>
            </a:r>
            <a:r>
              <a:rPr lang="en-US" sz="3500" dirty="0" smtClean="0">
                <a:sym typeface="Wingdings" panose="05000000000000000000" pitchFamily="2" charset="2"/>
              </a:rPr>
              <a:t>etalinguistic and sociolinguistic declarative </a:t>
            </a:r>
            <a:r>
              <a:rPr lang="en-US" sz="3500" dirty="0" smtClean="0">
                <a:sym typeface="Wingdings" panose="05000000000000000000" pitchFamily="2" charset="2"/>
              </a:rPr>
              <a:t>knowledge of language</a:t>
            </a:r>
            <a:endParaRPr lang="en-US" sz="35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3500" dirty="0" smtClean="0"/>
              <a:t>Foster “socio-literacy” in yourself, your marking team and your students.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500" dirty="0" smtClean="0"/>
              <a:t>Move from role of writing specialist to language specialist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01168" lvl="1" indent="0">
              <a:buNone/>
            </a:pPr>
            <a:r>
              <a:rPr lang="en-US" dirty="0" smtClean="0"/>
              <a:t>Johns</a:t>
            </a:r>
            <a:r>
              <a:rPr lang="en-US" dirty="0"/>
              <a:t>, A.(1997). Text, role, and context</a:t>
            </a:r>
            <a:r>
              <a:rPr lang="en-US" dirty="0" smtClean="0"/>
              <a:t>: Developing </a:t>
            </a:r>
            <a:r>
              <a:rPr lang="en-US" dirty="0"/>
              <a:t>academic literacies</a:t>
            </a:r>
            <a:r>
              <a:rPr lang="en-US" dirty="0" smtClean="0"/>
              <a:t>. Cambridge</a:t>
            </a:r>
            <a:r>
              <a:rPr lang="en-US" dirty="0"/>
              <a:t>: Cambridge University Press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2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Deficit View vs. Strengths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 smtClean="0"/>
              <a:t>“</a:t>
            </a:r>
            <a:r>
              <a:rPr lang="en-US" sz="3200" dirty="0"/>
              <a:t>A</a:t>
            </a:r>
            <a:r>
              <a:rPr lang="en-US" sz="3200" dirty="0" smtClean="0"/>
              <a:t>cademic language […] is </a:t>
            </a:r>
            <a:r>
              <a:rPr lang="en-US" sz="3200" dirty="0"/>
              <a:t>no one’s mother tongue” </a:t>
            </a:r>
            <a:r>
              <a:rPr lang="en-US" sz="3200" dirty="0" smtClean="0"/>
              <a:t>(Bourdieu et al., 1994, p. 8)”</a:t>
            </a:r>
          </a:p>
          <a:p>
            <a:endParaRPr lang="en-US" dirty="0"/>
          </a:p>
          <a:p>
            <a:r>
              <a:rPr lang="en-US" i="1" dirty="0"/>
              <a:t>Bourdieu, P., </a:t>
            </a:r>
            <a:r>
              <a:rPr lang="en-US" i="1" dirty="0" err="1"/>
              <a:t>Passeron</a:t>
            </a:r>
            <a:r>
              <a:rPr lang="en-US" i="1" dirty="0"/>
              <a:t>, J.-C., &amp; Martin, M. D. S. (1994). Academic Discourse: Linguistic Misunderstanding and Professorial Power (1 edition). Stanford, Calif: Stanford University Press.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5696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of Choice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962275"/>
            <a:ext cx="10058400" cy="4023360"/>
          </a:xfrm>
        </p:spPr>
        <p:txBody>
          <a:bodyPr>
            <a:normAutofit lnSpcReduction="10000"/>
          </a:bodyPr>
          <a:lstStyle/>
          <a:p>
            <a:r>
              <a:rPr lang="en-CA" sz="2800" dirty="0" smtClean="0"/>
              <a:t>“Far from being a linguistic straightjacket, </a:t>
            </a:r>
            <a:r>
              <a:rPr lang="en-CA" sz="2800" b="1" dirty="0" smtClean="0"/>
              <a:t>grammar is a flexible, incredibly rich, system</a:t>
            </a:r>
            <a:r>
              <a:rPr lang="en-CA" sz="2800" dirty="0" smtClean="0"/>
              <a:t> that enables proficiency speakers to express meaning in a way appropriate to the context, to how they wish to present themselves, and to the particular perspective they wish to contribute. </a:t>
            </a:r>
            <a:r>
              <a:rPr lang="en-CA" sz="2800" b="1" dirty="0" smtClean="0"/>
              <a:t>Although accuracy is an issue in grammar, so is meaningfulness and appropriateness of use.</a:t>
            </a:r>
            <a:r>
              <a:rPr lang="en-CA" sz="2800" dirty="0" smtClean="0"/>
              <a:t>” </a:t>
            </a:r>
            <a:endParaRPr lang="en-CA" sz="2800" dirty="0"/>
          </a:p>
          <a:p>
            <a:endParaRPr lang="en-CA" dirty="0" smtClean="0"/>
          </a:p>
          <a:p>
            <a:endParaRPr lang="en-CA" dirty="0"/>
          </a:p>
          <a:p>
            <a:r>
              <a:rPr lang="en-US" dirty="0"/>
              <a:t>Larsen-Freeman, Diane. (2009).  Teaching and testing grammar.  In M. Long and C. Doughty (Eds.) The Handbook of Language Teaching (pp. 518-542).  Malden, MA: Blackwell.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531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Grammar of Choice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“If Trump </a:t>
            </a:r>
            <a:r>
              <a:rPr lang="en-US" sz="2800" u="sng" dirty="0"/>
              <a:t>won</a:t>
            </a:r>
            <a:r>
              <a:rPr lang="en-US" sz="2800" dirty="0"/>
              <a:t> the </a:t>
            </a:r>
            <a:r>
              <a:rPr lang="en-US" sz="2800" dirty="0" smtClean="0"/>
              <a:t>election</a:t>
            </a:r>
            <a:r>
              <a:rPr lang="en-US" sz="2800" dirty="0"/>
              <a:t>, </a:t>
            </a:r>
            <a:r>
              <a:rPr lang="en-US" sz="2800" u="sng" dirty="0"/>
              <a:t>I’d</a:t>
            </a:r>
            <a:r>
              <a:rPr lang="en-US" sz="2800" dirty="0"/>
              <a:t> eat my hat.” </a:t>
            </a:r>
            <a:endParaRPr lang="en-US" sz="2800" dirty="0" smtClean="0"/>
          </a:p>
          <a:p>
            <a:r>
              <a:rPr lang="en-US" sz="2800" dirty="0" smtClean="0"/>
              <a:t>“</a:t>
            </a:r>
            <a:r>
              <a:rPr lang="en-US" sz="2800" dirty="0"/>
              <a:t>If Trump </a:t>
            </a:r>
            <a:r>
              <a:rPr lang="en-US" sz="2800" u="sng" dirty="0"/>
              <a:t>wins</a:t>
            </a:r>
            <a:r>
              <a:rPr lang="en-US" sz="2800" dirty="0"/>
              <a:t> the election, </a:t>
            </a:r>
            <a:r>
              <a:rPr lang="en-US" sz="2800" u="sng" dirty="0"/>
              <a:t>I’ll</a:t>
            </a:r>
            <a:r>
              <a:rPr lang="en-US" sz="2800" dirty="0"/>
              <a:t> eat my hat.”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What’s </a:t>
            </a:r>
            <a:r>
              <a:rPr lang="en-US" sz="2800" dirty="0"/>
              <a:t>the </a:t>
            </a:r>
            <a:r>
              <a:rPr lang="en-US" sz="2800" dirty="0" smtClean="0"/>
              <a:t>difference in meaning? </a:t>
            </a:r>
          </a:p>
          <a:p>
            <a:r>
              <a:rPr lang="en-US" sz="2800" dirty="0" smtClean="0"/>
              <a:t>How </a:t>
            </a:r>
            <a:r>
              <a:rPr lang="en-US" sz="2800" dirty="0"/>
              <a:t>does choosing one over the other contribute to how you </a:t>
            </a:r>
            <a:r>
              <a:rPr lang="en-US" sz="2800" dirty="0" smtClean="0"/>
              <a:t> </a:t>
            </a:r>
            <a:r>
              <a:rPr lang="en-US" sz="2800" dirty="0"/>
              <a:t>position </a:t>
            </a:r>
            <a:r>
              <a:rPr lang="en-US" sz="2800" dirty="0" smtClean="0"/>
              <a:t>yourself?</a:t>
            </a:r>
          </a:p>
          <a:p>
            <a:r>
              <a:rPr lang="en-US" sz="1900" dirty="0" smtClean="0"/>
              <a:t>Lots of other examples </a:t>
            </a:r>
            <a:r>
              <a:rPr lang="en-US" sz="1900" dirty="0" smtClean="0"/>
              <a:t>in: Larsen-Freeman</a:t>
            </a:r>
            <a:r>
              <a:rPr lang="en-US" sz="1900" dirty="0"/>
              <a:t>, Diane. (2009).  Teaching and testing grammar.  In M. Long and C. Doughty (Eds.) The Handbook of Language Teaching (pp. 518-542).  Malden, MA: Blackwell.</a:t>
            </a:r>
            <a:endParaRPr lang="en-CA" sz="1900" dirty="0"/>
          </a:p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2413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</a:t>
            </a:r>
            <a:r>
              <a:rPr lang="en-US" smtClean="0"/>
              <a:t>linguistic 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respond if a student writes the following: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My neighbor told me the product is available in various colors.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It was a difficult situation but I did the needful.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991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Build declarative knowledge of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both constitutive and regulatory rules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</a:t>
            </a:r>
            <a:r>
              <a:rPr lang="en-US" sz="2800" dirty="0" smtClean="0"/>
              <a:t>ociolinguistics of English in use both globally and locally</a:t>
            </a:r>
          </a:p>
          <a:p>
            <a:pPr marL="201168" lvl="1" indent="0">
              <a:buNone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Great text to understand influence of multilingual writers’ L1: </a:t>
            </a:r>
          </a:p>
          <a:p>
            <a:pPr marL="201168" lvl="1" indent="0">
              <a:buNone/>
            </a:pPr>
            <a:r>
              <a:rPr lang="en-US" sz="2800" dirty="0" smtClean="0"/>
              <a:t>Swan</a:t>
            </a:r>
            <a:r>
              <a:rPr lang="en-US" sz="2800" dirty="0"/>
              <a:t>, M., &amp; Smith, B. (2001). </a:t>
            </a:r>
            <a:r>
              <a:rPr lang="en-US" sz="2800" i="1" dirty="0"/>
              <a:t>Learner English: A Teacher’s Guide to Interference and Other Problems</a:t>
            </a:r>
            <a:r>
              <a:rPr lang="en-US" sz="2800" dirty="0"/>
              <a:t>. Cambridge University Press. </a:t>
            </a:r>
          </a:p>
          <a:p>
            <a:pPr marL="201168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746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English Grammars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Longman </a:t>
            </a:r>
            <a:r>
              <a:rPr lang="en-US" dirty="0"/>
              <a:t>Grammar of Written and Spoken </a:t>
            </a:r>
            <a:r>
              <a:rPr lang="en-US" dirty="0" smtClean="0"/>
              <a:t>English</a:t>
            </a:r>
          </a:p>
          <a:p>
            <a:r>
              <a:rPr lang="en-US" dirty="0"/>
              <a:t>Cambridge Grammar of </a:t>
            </a:r>
            <a:r>
              <a:rPr lang="en-US" dirty="0" smtClean="0"/>
              <a:t>English</a:t>
            </a:r>
          </a:p>
          <a:p>
            <a:r>
              <a:rPr lang="en-US" dirty="0" smtClean="0"/>
              <a:t>Collins </a:t>
            </a:r>
            <a:r>
              <a:rPr lang="en-US" dirty="0"/>
              <a:t>COBUILD </a:t>
            </a:r>
            <a:r>
              <a:rPr lang="en-US" dirty="0" smtClean="0"/>
              <a:t>English Grammar</a:t>
            </a:r>
          </a:p>
          <a:p>
            <a:r>
              <a:rPr lang="en-US" dirty="0" smtClean="0"/>
              <a:t>Grammar </a:t>
            </a:r>
            <a:r>
              <a:rPr lang="en-US" dirty="0"/>
              <a:t>for English Language </a:t>
            </a:r>
            <a:r>
              <a:rPr lang="en-US" dirty="0" smtClean="0"/>
              <a:t>Teachers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0" y="1845734"/>
            <a:ext cx="1249680" cy="19140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162" y="1918167"/>
            <a:ext cx="1252062" cy="1841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314" y="1918167"/>
            <a:ext cx="1219071" cy="1841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0965" y="3929770"/>
            <a:ext cx="1331259" cy="174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4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Garner’s Modern English/American Usage (2016)</a:t>
            </a:r>
            <a:endParaRPr lang="en-CA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3297" y="1846263"/>
            <a:ext cx="8613878" cy="4022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1994493"/>
            <a:ext cx="1251199" cy="17706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33246" y="6024282"/>
            <a:ext cx="52174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 smtClean="0"/>
              <a:t>Graphic from: http</a:t>
            </a:r>
            <a:r>
              <a:rPr lang="en-CA" sz="800" dirty="0"/>
              <a:t>://www.businessinsider.com/bryan-garner-interview-english-usage-google-ngrams-big-data-2016-4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793" y="3929342"/>
            <a:ext cx="1302172" cy="185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1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Consciously Constructing Assignments: </a:t>
            </a:r>
            <a:br>
              <a:rPr lang="en-US" sz="3200" dirty="0" smtClean="0"/>
            </a:br>
            <a:r>
              <a:rPr lang="en-US" sz="3200" dirty="0" smtClean="0"/>
              <a:t>How much does grammar matter?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u="sng" dirty="0" smtClean="0"/>
              <a:t>Dealing </a:t>
            </a:r>
            <a:r>
              <a:rPr lang="en-US" sz="2800" u="sng" dirty="0"/>
              <a:t>with Language – Pre-Writing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Consciously Constructing Assignments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Defining Values and Marking Criteria</a:t>
            </a:r>
          </a:p>
          <a:p>
            <a:endParaRPr lang="en-US" sz="2800" dirty="0"/>
          </a:p>
          <a:p>
            <a:r>
              <a:rPr lang="en-US" sz="2800" dirty="0"/>
              <a:t>Best practice:</a:t>
            </a:r>
          </a:p>
          <a:p>
            <a:r>
              <a:rPr lang="en-US" sz="2800" dirty="0"/>
              <a:t>For each writing assignment, clearly define focus and values, and develop a clear rubric to guide both students and markers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4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205920"/>
            <a:ext cx="10058400" cy="1042309"/>
          </a:xfrm>
        </p:spPr>
        <p:txBody>
          <a:bodyPr>
            <a:normAutofit/>
          </a:bodyPr>
          <a:lstStyle/>
          <a:p>
            <a:pPr lvl="0"/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Treatment 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o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f 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E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rror 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in 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Second 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L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anguage 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S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tudent 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W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riting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: 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Major </a:t>
            </a:r>
            <a:r>
              <a:rPr lang="en-US" altLang="en-US" sz="3600" dirty="0">
                <a:solidFill>
                  <a:srgbClr val="5C5C5C"/>
                </a:solidFill>
                <a:cs typeface="Arial" panose="020B0604020202020204" pitchFamily="34" charset="0"/>
              </a:rPr>
              <a:t>I</a:t>
            </a:r>
            <a:r>
              <a:rPr lang="en-US" altLang="en-US" sz="3600" dirty="0" smtClean="0">
                <a:solidFill>
                  <a:srgbClr val="5C5C5C"/>
                </a:solidFill>
                <a:cs typeface="Arial" panose="020B0604020202020204" pitchFamily="34" charset="0"/>
              </a:rPr>
              <a:t>ssues</a:t>
            </a:r>
            <a:endParaRPr lang="en-CA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037337"/>
              </p:ext>
            </p:extLst>
          </p:nvPr>
        </p:nvGraphicFramePr>
        <p:xfrm>
          <a:off x="1096963" y="1465939"/>
          <a:ext cx="10058400" cy="39657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058400"/>
              </a:tblGrid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Teacher preparation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Grammar for ESL teaching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Practice in identifying written error and giving feedback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Practice in developing and presenting mini-lessons on grammar and editing strategies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64558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/>
                      </a:r>
                      <a:br>
                        <a:rPr lang="en-CA" dirty="0">
                          <a:effectLst/>
                        </a:rPr>
                      </a:br>
                      <a:r>
                        <a:rPr lang="en-CA" dirty="0">
                          <a:effectLst/>
                        </a:rPr>
                        <a:t>Error treatment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Teacher feedback that is sensitive to student needs and instructional context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Consciousness-raising about importance of accuracy and editing strategies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Strategy training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Mini-lessons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  <a:tr h="368908">
                <a:tc>
                  <a:txBody>
                    <a:bodyPr/>
                    <a:lstStyle/>
                    <a:p>
                      <a:pPr algn="l" fontAlgn="t"/>
                      <a:r>
                        <a:rPr lang="en-CA" dirty="0">
                          <a:effectLst/>
                        </a:rPr>
                        <a:t> Practice and accountability</a:t>
                      </a:r>
                      <a:endParaRPr lang="en-CA" b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96963" y="5649409"/>
            <a:ext cx="10209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From </a:t>
            </a:r>
            <a:r>
              <a:rPr lang="en-US" dirty="0"/>
              <a:t>Ferris, D. R. (2004). The “Grammar Correction” Debate in L2 Writing: Where are we, and where do we go from here? (and what do we do in the meantime …?). </a:t>
            </a:r>
            <a:r>
              <a:rPr lang="en-US" i="1" dirty="0"/>
              <a:t>Journal of Second Language Writing</a:t>
            </a:r>
            <a:r>
              <a:rPr lang="en-US" dirty="0"/>
              <a:t>, </a:t>
            </a:r>
            <a:r>
              <a:rPr lang="en-US" i="1" dirty="0"/>
              <a:t>13</a:t>
            </a:r>
            <a:r>
              <a:rPr lang="en-US" dirty="0"/>
              <a:t>(1), 49–62.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352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Socio-literate choices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800" dirty="0"/>
              <a:t>“[An] understanding of </a:t>
            </a:r>
            <a:r>
              <a:rPr lang="en-CA" sz="2800" b="1" dirty="0"/>
              <a:t>when or why to use a particular grammatical form should be part of an [English] teacher’s understanding of grammar</a:t>
            </a:r>
            <a:r>
              <a:rPr lang="en-CA" sz="2800" dirty="0"/>
              <a:t> so as to avoid the teacher’s giving students </a:t>
            </a:r>
            <a:r>
              <a:rPr lang="en-CA" sz="2800" b="1" dirty="0"/>
              <a:t>easy answers in the moment that contribute to confusion later on</a:t>
            </a:r>
            <a:r>
              <a:rPr lang="en-CA" sz="2800" dirty="0"/>
              <a:t> and so that </a:t>
            </a:r>
            <a:r>
              <a:rPr lang="en-CA" sz="2800" b="1" dirty="0"/>
              <a:t>students understand that they have a choice and what the consequences are of making that choice</a:t>
            </a:r>
            <a:r>
              <a:rPr lang="en-CA" sz="2800" b="1" dirty="0" smtClean="0"/>
              <a:t>.”</a:t>
            </a:r>
          </a:p>
          <a:p>
            <a:endParaRPr lang="en-CA" b="1" dirty="0"/>
          </a:p>
          <a:p>
            <a:r>
              <a:rPr lang="en-US" dirty="0"/>
              <a:t>Larsen-Freeman, Diane. (2009).  Teaching and testing grammar.  In M. Long and C. Doughty (Eds.) The Handbook of Language Teaching (pp. 518-542).  Malden, MA: Blackwell.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027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Jennifermacdonald.ca</a:t>
            </a:r>
          </a:p>
          <a:p>
            <a:r>
              <a:rPr lang="en-US" sz="3200" dirty="0" smtClean="0"/>
              <a:t>@</a:t>
            </a:r>
            <a:r>
              <a:rPr lang="en-US" sz="3200" dirty="0" err="1" smtClean="0"/>
              <a:t>JenMac_ESL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9295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6926</TotalTime>
  <Words>1853</Words>
  <Application>Microsoft Office PowerPoint</Application>
  <PresentationFormat>Widescreen</PresentationFormat>
  <Paragraphs>206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Wingdings</vt:lpstr>
      <vt:lpstr>Retrospect</vt:lpstr>
      <vt:lpstr>What to correct? How to correct? Why to correct? </vt:lpstr>
      <vt:lpstr>“My paper looks like it’s bleeding!”</vt:lpstr>
      <vt:lpstr>Definitions</vt:lpstr>
      <vt:lpstr>Focus on form/grammar</vt:lpstr>
      <vt:lpstr>Language Rules</vt:lpstr>
      <vt:lpstr>Grammar vs. style</vt:lpstr>
      <vt:lpstr>Prescriptivism</vt:lpstr>
      <vt:lpstr>What is sociolinguistics?</vt:lpstr>
      <vt:lpstr>Language varieties</vt:lpstr>
      <vt:lpstr>Grammar Correction Debate</vt:lpstr>
      <vt:lpstr>Grammar Correction Debate</vt:lpstr>
      <vt:lpstr>Grammar Correction Debate</vt:lpstr>
      <vt:lpstr>Recommendations for WCF</vt:lpstr>
      <vt:lpstr>Put thought into error correction codes</vt:lpstr>
      <vt:lpstr>Linguistic Diversity in Canada</vt:lpstr>
      <vt:lpstr>Linguistic Diversity at Canadian Universities</vt:lpstr>
      <vt:lpstr>Three Circles of English (Kachru, 1992)</vt:lpstr>
      <vt:lpstr>Student Preferences</vt:lpstr>
      <vt:lpstr>What makes good writing?</vt:lpstr>
      <vt:lpstr>Investigating the relationship between the use of English for academic purposes and academic attainment</vt:lpstr>
      <vt:lpstr>Should we spend so much time on grammar?</vt:lpstr>
      <vt:lpstr>What to do?</vt:lpstr>
      <vt:lpstr>Deficit View vs. Strengths View</vt:lpstr>
      <vt:lpstr>Grammar of Choice</vt:lpstr>
      <vt:lpstr>Grammar of Choice</vt:lpstr>
      <vt:lpstr>Dealing with linguistic variation</vt:lpstr>
      <vt:lpstr>Practical Suggestions</vt:lpstr>
      <vt:lpstr>Corpus-based English Grammars </vt:lpstr>
      <vt:lpstr>Garner’s Modern English/American Usage (2016)</vt:lpstr>
      <vt:lpstr>Consciously Constructing Assignments:  How much does grammar matter?</vt:lpstr>
      <vt:lpstr>Treatment of Error in Second Language Student Writing: Major Issues</vt:lpstr>
      <vt:lpstr>Socio-literate choices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correct? How to correct?  Why to correct? Focus on Form with Multilingual Writers</dc:title>
  <dc:creator>jennifermacdonald2</dc:creator>
  <cp:lastModifiedBy>jennifermacdonald2</cp:lastModifiedBy>
  <cp:revision>105</cp:revision>
  <dcterms:created xsi:type="dcterms:W3CDTF">2016-03-07T16:00:23Z</dcterms:created>
  <dcterms:modified xsi:type="dcterms:W3CDTF">2016-04-28T23:55:56Z</dcterms:modified>
</cp:coreProperties>
</file>