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56" r:id="rId3"/>
    <p:sldId id="257" r:id="rId4"/>
    <p:sldId id="273" r:id="rId5"/>
    <p:sldId id="276" r:id="rId6"/>
    <p:sldId id="278" r:id="rId7"/>
    <p:sldId id="284" r:id="rId8"/>
    <p:sldId id="275" r:id="rId9"/>
    <p:sldId id="277" r:id="rId10"/>
    <p:sldId id="280" r:id="rId11"/>
    <p:sldId id="285" r:id="rId12"/>
    <p:sldId id="287" r:id="rId13"/>
    <p:sldId id="286" r:id="rId14"/>
    <p:sldId id="282" r:id="rId15"/>
    <p:sldId id="290" r:id="rId16"/>
    <p:sldId id="288" r:id="rId17"/>
    <p:sldId id="283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6019800" y="5486400"/>
            <a:ext cx="2838450" cy="1127125"/>
            <a:chOff x="3694" y="3324"/>
            <a:chExt cx="1788" cy="710"/>
          </a:xfrm>
        </p:grpSpPr>
        <p:sp>
          <p:nvSpPr>
            <p:cNvPr id="4" name="Freeform 3"/>
            <p:cNvSpPr>
              <a:spLocks/>
            </p:cNvSpPr>
            <p:nvPr/>
          </p:nvSpPr>
          <p:spPr bwMode="auto">
            <a:xfrm>
              <a:off x="3757" y="3423"/>
              <a:ext cx="323" cy="369"/>
            </a:xfrm>
            <a:custGeom>
              <a:avLst/>
              <a:gdLst/>
              <a:ahLst/>
              <a:cxnLst>
                <a:cxn ang="0">
                  <a:pos x="16" y="15"/>
                </a:cxn>
                <a:cxn ang="0">
                  <a:pos x="250" y="17"/>
                </a:cxn>
                <a:cxn ang="0">
                  <a:pos x="322" y="25"/>
                </a:cxn>
                <a:cxn ang="0">
                  <a:pos x="306" y="177"/>
                </a:cxn>
                <a:cxn ang="0">
                  <a:pos x="282" y="255"/>
                </a:cxn>
                <a:cxn ang="0">
                  <a:pos x="261" y="303"/>
                </a:cxn>
                <a:cxn ang="0">
                  <a:pos x="229" y="327"/>
                </a:cxn>
                <a:cxn ang="0">
                  <a:pos x="210" y="343"/>
                </a:cxn>
                <a:cxn ang="0">
                  <a:pos x="165" y="369"/>
                </a:cxn>
                <a:cxn ang="0">
                  <a:pos x="98" y="337"/>
                </a:cxn>
                <a:cxn ang="0">
                  <a:pos x="77" y="308"/>
                </a:cxn>
                <a:cxn ang="0">
                  <a:pos x="66" y="295"/>
                </a:cxn>
                <a:cxn ang="0">
                  <a:pos x="50" y="271"/>
                </a:cxn>
                <a:cxn ang="0">
                  <a:pos x="34" y="239"/>
                </a:cxn>
                <a:cxn ang="0">
                  <a:pos x="18" y="196"/>
                </a:cxn>
                <a:cxn ang="0">
                  <a:pos x="16" y="129"/>
                </a:cxn>
                <a:cxn ang="0">
                  <a:pos x="13" y="65"/>
                </a:cxn>
                <a:cxn ang="0">
                  <a:pos x="16" y="15"/>
                </a:cxn>
              </a:cxnLst>
              <a:rect l="0" t="0" r="r" b="b"/>
              <a:pathLst>
                <a:path w="323" h="369">
                  <a:moveTo>
                    <a:pt x="16" y="15"/>
                  </a:moveTo>
                  <a:cubicBezTo>
                    <a:pt x="35" y="14"/>
                    <a:pt x="183" y="0"/>
                    <a:pt x="250" y="17"/>
                  </a:cubicBezTo>
                  <a:cubicBezTo>
                    <a:pt x="263" y="16"/>
                    <a:pt x="317" y="5"/>
                    <a:pt x="322" y="25"/>
                  </a:cubicBezTo>
                  <a:cubicBezTo>
                    <a:pt x="317" y="73"/>
                    <a:pt x="323" y="130"/>
                    <a:pt x="306" y="177"/>
                  </a:cubicBezTo>
                  <a:cubicBezTo>
                    <a:pt x="300" y="205"/>
                    <a:pt x="290" y="228"/>
                    <a:pt x="282" y="255"/>
                  </a:cubicBezTo>
                  <a:cubicBezTo>
                    <a:pt x="278" y="267"/>
                    <a:pt x="271" y="293"/>
                    <a:pt x="261" y="303"/>
                  </a:cubicBezTo>
                  <a:cubicBezTo>
                    <a:pt x="250" y="312"/>
                    <a:pt x="239" y="316"/>
                    <a:pt x="229" y="327"/>
                  </a:cubicBezTo>
                  <a:cubicBezTo>
                    <a:pt x="225" y="337"/>
                    <a:pt x="220" y="339"/>
                    <a:pt x="210" y="343"/>
                  </a:cubicBezTo>
                  <a:cubicBezTo>
                    <a:pt x="192" y="356"/>
                    <a:pt x="182" y="358"/>
                    <a:pt x="165" y="369"/>
                  </a:cubicBezTo>
                  <a:cubicBezTo>
                    <a:pt x="141" y="360"/>
                    <a:pt x="120" y="345"/>
                    <a:pt x="98" y="337"/>
                  </a:cubicBezTo>
                  <a:cubicBezTo>
                    <a:pt x="87" y="326"/>
                    <a:pt x="89" y="315"/>
                    <a:pt x="77" y="308"/>
                  </a:cubicBezTo>
                  <a:cubicBezTo>
                    <a:pt x="68" y="286"/>
                    <a:pt x="80" y="313"/>
                    <a:pt x="66" y="295"/>
                  </a:cubicBezTo>
                  <a:cubicBezTo>
                    <a:pt x="57" y="284"/>
                    <a:pt x="62" y="278"/>
                    <a:pt x="50" y="271"/>
                  </a:cubicBezTo>
                  <a:cubicBezTo>
                    <a:pt x="47" y="260"/>
                    <a:pt x="40" y="248"/>
                    <a:pt x="34" y="239"/>
                  </a:cubicBezTo>
                  <a:cubicBezTo>
                    <a:pt x="30" y="224"/>
                    <a:pt x="22" y="211"/>
                    <a:pt x="18" y="196"/>
                  </a:cubicBezTo>
                  <a:cubicBezTo>
                    <a:pt x="14" y="170"/>
                    <a:pt x="13" y="156"/>
                    <a:pt x="16" y="129"/>
                  </a:cubicBezTo>
                  <a:cubicBezTo>
                    <a:pt x="8" y="81"/>
                    <a:pt x="8" y="102"/>
                    <a:pt x="13" y="65"/>
                  </a:cubicBezTo>
                  <a:cubicBezTo>
                    <a:pt x="11" y="54"/>
                    <a:pt x="0" y="20"/>
                    <a:pt x="16" y="1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5" name="Picture 5" descr="02 BlackRev-3.jpg                                              0006B25BThe Green Pearl                ABA78158: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42" b="2606"/>
            <a:stretch>
              <a:fillRect/>
            </a:stretch>
          </p:blipFill>
          <p:spPr bwMode="auto">
            <a:xfrm>
              <a:off x="3694" y="3324"/>
              <a:ext cx="1788" cy="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51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585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897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609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906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440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647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4122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6138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0188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808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0200"/>
            <a:ext cx="2057400" cy="4525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019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278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0D680C-39AC-4BD3-B621-45D287573A15}" type="datetimeFigureOut">
              <a:rPr lang="en-CA" smtClean="0"/>
              <a:t>13/08/2014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771594C-7B0F-4E53-9F87-9E929546EAF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709312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57188" y="2420938"/>
            <a:ext cx="8428037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  <a:latin typeface="Arial Black" charset="0"/>
              </a:rPr>
              <a:t>INTEGRATED</a:t>
            </a:r>
            <a:r>
              <a:rPr lang="en-US" sz="3600">
                <a:solidFill>
                  <a:schemeClr val="bg1"/>
                </a:solidFill>
                <a:latin typeface="Arial Black" charset="0"/>
              </a:rPr>
              <a:t> </a:t>
            </a:r>
            <a:r>
              <a:rPr lang="en-US" sz="4400">
                <a:solidFill>
                  <a:schemeClr val="bg1"/>
                </a:solidFill>
                <a:latin typeface="Arial Black" charset="0"/>
              </a:rPr>
              <a:t>BRAND</a:t>
            </a:r>
            <a:r>
              <a:rPr lang="en-US" sz="3600">
                <a:solidFill>
                  <a:schemeClr val="bg1"/>
                </a:solidFill>
                <a:latin typeface="Arial Black" charset="0"/>
              </a:rPr>
              <a:t> </a:t>
            </a:r>
            <a:r>
              <a:rPr lang="en-US" sz="3200">
                <a:solidFill>
                  <a:schemeClr val="bg1"/>
                </a:solidFill>
                <a:latin typeface="Arial Black" charset="0"/>
              </a:rPr>
              <a:t>MARKETING</a:t>
            </a:r>
            <a:r>
              <a:rPr lang="en-US" sz="3600">
                <a:solidFill>
                  <a:schemeClr val="bg1"/>
                </a:solidFill>
                <a:latin typeface="Arial Black" charset="0"/>
              </a:rPr>
              <a:t/>
            </a:r>
            <a:br>
              <a:rPr lang="en-US" sz="3600">
                <a:solidFill>
                  <a:schemeClr val="bg1"/>
                </a:solidFill>
                <a:latin typeface="Arial Black" charset="0"/>
              </a:rPr>
            </a:br>
            <a:r>
              <a:rPr lang="en-US" sz="3200">
                <a:solidFill>
                  <a:schemeClr val="bg1"/>
                </a:solidFill>
                <a:latin typeface="Arial Black" charset="0"/>
              </a:rPr>
              <a:t>INTERNAL LAUNCH</a:t>
            </a:r>
            <a:r>
              <a:rPr lang="en-US" sz="3600">
                <a:solidFill>
                  <a:schemeClr val="bg1"/>
                </a:solidFill>
                <a:latin typeface="Arial Black" charset="0"/>
              </a:rPr>
              <a:t> </a:t>
            </a:r>
            <a:r>
              <a:rPr lang="en-US" sz="4400">
                <a:solidFill>
                  <a:schemeClr val="bg1"/>
                </a:solidFill>
                <a:latin typeface="Arial Black" charset="0"/>
              </a:rPr>
              <a:t>PREVIEW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195638" y="4038600"/>
            <a:ext cx="27527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800" b="1">
                <a:solidFill>
                  <a:schemeClr val="bg1"/>
                </a:solidFill>
                <a:latin typeface="Arial Black" charset="0"/>
              </a:rPr>
              <a:t>March 2004</a:t>
            </a:r>
          </a:p>
        </p:txBody>
      </p:sp>
    </p:spTree>
    <p:extLst>
      <p:ext uri="{BB962C8B-B14F-4D97-AF65-F5344CB8AC3E}">
        <p14:creationId xmlns:p14="http://schemas.microsoft.com/office/powerpoint/2010/main" val="4149577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4DDDEF-687D-4FCA-AE08-9FBE51DF50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683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C9936D-AC39-4105-AB02-4598CC3F79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7793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FB6E24-4D83-4EB2-AF96-88E8F998F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9139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680242-ED46-4E7E-A0AA-8C6D209D69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938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CCCE47-071C-480F-86B5-83ED35ACB5D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667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666D59-B743-49FE-89C9-A05B35A757F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39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B3B5A4-6DFB-42C4-A65A-A73F571B3ED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4249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F85138-702A-46BD-A538-F6A6E566347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823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15315C-B95B-42EB-A0BB-380DCB084B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8413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0BA28F-A563-4C97-B04A-1FEDD74ED4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4022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0D680C-39AC-4BD3-B621-45D287573A15}" type="datetimeFigureOut">
              <a:rPr lang="en-CA" smtClean="0"/>
              <a:t>13/08/2014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771594C-7B0F-4E53-9F87-9E929546EAF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70931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tx1"/>
            </a:gs>
            <a:gs pos="50000">
              <a:srgbClr val="EBA303"/>
            </a:gs>
            <a:gs pos="100000">
              <a:schemeClr val="tx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5908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27" name="Picture 5" descr="04 DalLogoRev.eps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500688"/>
            <a:ext cx="259715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ＭＳ Ｐゴシック" charset="-128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ACF41C5-A9EE-4E1C-9AC2-2F716C6CCE9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3735" name="Rectangle 7"/>
          <p:cNvSpPr>
            <a:spLocks noChangeArrowheads="1"/>
          </p:cNvSpPr>
          <p:nvPr/>
        </p:nvSpPr>
        <p:spPr bwMode="auto">
          <a:xfrm rot="10800000" flipH="1" flipV="1">
            <a:off x="0" y="0"/>
            <a:ext cx="9144000" cy="685800"/>
          </a:xfrm>
          <a:prstGeom prst="rect">
            <a:avLst/>
          </a:prstGeom>
          <a:gradFill rotWithShape="0">
            <a:gsLst>
              <a:gs pos="0">
                <a:srgbClr val="EBA303">
                  <a:alpha val="49001"/>
                </a:srgb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736" name="Freeform 8"/>
          <p:cNvSpPr>
            <a:spLocks/>
          </p:cNvSpPr>
          <p:nvPr/>
        </p:nvSpPr>
        <p:spPr bwMode="ltGray">
          <a:xfrm rot="10800000" flipH="1">
            <a:off x="0" y="5715000"/>
            <a:ext cx="6629400" cy="1143000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1145"/>
              </a:cxn>
              <a:cxn ang="0">
                <a:pos x="5683" y="510"/>
              </a:cxn>
              <a:cxn ang="0">
                <a:pos x="5394" y="3"/>
              </a:cxn>
              <a:cxn ang="0">
                <a:pos x="2" y="0"/>
              </a:cxn>
            </a:cxnLst>
            <a:rect l="0" t="0" r="r" b="b"/>
            <a:pathLst>
              <a:path w="5683" h="1145">
                <a:moveTo>
                  <a:pt x="2" y="0"/>
                </a:moveTo>
                <a:lnTo>
                  <a:pt x="0" y="1145"/>
                </a:lnTo>
                <a:lnTo>
                  <a:pt x="5683" y="510"/>
                </a:lnTo>
                <a:lnTo>
                  <a:pt x="5394" y="3"/>
                </a:lnTo>
                <a:lnTo>
                  <a:pt x="2" y="0"/>
                </a:lnTo>
                <a:close/>
              </a:path>
            </a:pathLst>
          </a:custGeom>
          <a:gradFill rotWithShape="1">
            <a:gsLst>
              <a:gs pos="0">
                <a:srgbClr val="EBA303">
                  <a:alpha val="49001"/>
                </a:srgbClr>
              </a:gs>
              <a:gs pos="100000">
                <a:schemeClr val="bg1">
                  <a:alpha val="50999"/>
                </a:schemeClr>
              </a:gs>
            </a:gsLst>
            <a:lin ang="1890000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3321" name="Picture 11" descr="01 DalLogoB&amp;131.jpg                                            0006B284The Green Pearl                ABA78158: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6172200"/>
            <a:ext cx="1600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ＭＳ Ｐゴシック" charset="-128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charset="0"/>
          <a:ea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charset="0"/>
          <a:ea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charset="0"/>
          <a:ea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charset="0"/>
          <a:ea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75000"/>
        <a:buBlip>
          <a:blip r:embed="rId15"/>
        </a:buBlip>
        <a:defRPr sz="2800" b="1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5000"/>
        <a:buBlip>
          <a:blip r:embed="rId16"/>
        </a:buBlip>
        <a:defRPr sz="24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-"/>
        <a:defRPr sz="20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chemeClr val="tx1"/>
          </a:solidFill>
          <a:latin typeface="Arial" charset="0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chemeClr val="tx1"/>
          </a:solidFill>
          <a:latin typeface="Arial" charset="0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chemeClr val="tx1"/>
          </a:solidFill>
          <a:latin typeface="Arial" charset="0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chemeClr val="tx1"/>
          </a:solidFill>
          <a:latin typeface="Arial" charset="0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chemeClr val="tx1"/>
          </a:solidFill>
          <a:latin typeface="Arial" charset="0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chemeClr val="tx1"/>
          </a:solidFill>
          <a:latin typeface="Arial" charset="0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members.shaw.ca/kcic1/mapmenu.html" TargetMode="Externa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jennifermacdonald@dal.ca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ESL Workshops for International Students:</a:t>
            </a:r>
            <a:br>
              <a:rPr lang="en-CA" dirty="0" smtClean="0"/>
            </a:br>
            <a:r>
              <a:rPr lang="en-CA" dirty="0" smtClean="0"/>
              <a:t>Canadian Culture and Language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Jennifer MacDonald</a:t>
            </a:r>
          </a:p>
          <a:p>
            <a:r>
              <a:rPr lang="en-CA" dirty="0" smtClean="0"/>
              <a:t>Head Teacher, ESL Programs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4182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Today’s Objectives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en-CA" dirty="0" smtClean="0"/>
              <a:t>To take a brief look at how Canadian English has been influenced by the history and culture of Canada</a:t>
            </a:r>
          </a:p>
          <a:p>
            <a:r>
              <a:rPr lang="en-CA" dirty="0" smtClean="0"/>
              <a:t>To become more familiar with the unique features of spoken and written Canadian English so that you better understand and use it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5155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did Canada get its name?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r>
              <a:rPr lang="en-CA" dirty="0"/>
              <a:t>https://www.youtube.com/watch?v=O1jG58nghRo</a:t>
            </a:r>
          </a:p>
          <a:p>
            <a:endParaRPr lang="en-C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469" y="1268760"/>
            <a:ext cx="609600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726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Activity #1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RACE</a:t>
            </a:r>
            <a:r>
              <a:rPr lang="en-CA" dirty="0" smtClean="0"/>
              <a:t>!</a:t>
            </a:r>
          </a:p>
          <a:p>
            <a:r>
              <a:rPr lang="en-CA" dirty="0" smtClean="0"/>
              <a:t>How fast can you list the 10 Canadian provinces and 3 territories, and their capitals?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2065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0312" y="4941168"/>
            <a:ext cx="1306488" cy="752947"/>
          </a:xfrm>
        </p:spPr>
        <p:txBody>
          <a:bodyPr/>
          <a:lstStyle/>
          <a:p>
            <a:pPr marL="0" indent="0">
              <a:buNone/>
            </a:pPr>
            <a:r>
              <a:rPr lang="en-CA" sz="1400" u="sng" dirty="0" smtClean="0">
                <a:hlinkClick r:id="rId2"/>
              </a:rPr>
              <a:t>Source: </a:t>
            </a:r>
          </a:p>
          <a:p>
            <a:pPr marL="0" indent="0">
              <a:buNone/>
            </a:pPr>
            <a:r>
              <a:rPr lang="en-CA" sz="1400" u="sng" dirty="0" smtClean="0">
                <a:hlinkClick r:id="rId2"/>
              </a:rPr>
              <a:t>http</a:t>
            </a:r>
            <a:r>
              <a:rPr lang="en-CA" sz="1400" u="sng" dirty="0">
                <a:hlinkClick r:id="rId2"/>
              </a:rPr>
              <a:t>://members.shaw.ca/kcic1/mapmenu.html</a:t>
            </a:r>
            <a:endParaRPr lang="en-CA" sz="1400" dirty="0"/>
          </a:p>
          <a:p>
            <a:endParaRPr lang="en-CA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6722120" cy="5919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494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Facts About Language in Canada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059016" cy="4525963"/>
          </a:xfrm>
        </p:spPr>
        <p:txBody>
          <a:bodyPr/>
          <a:lstStyle/>
          <a:p>
            <a:r>
              <a:rPr lang="en-CA" dirty="0" smtClean="0"/>
              <a:t>What percentage of Canadians are </a:t>
            </a:r>
            <a:r>
              <a:rPr lang="en-CA" dirty="0" err="1" smtClean="0"/>
              <a:t>anglophone</a:t>
            </a:r>
            <a:r>
              <a:rPr lang="en-CA" dirty="0" smtClean="0"/>
              <a:t>?</a:t>
            </a:r>
          </a:p>
          <a:p>
            <a:r>
              <a:rPr lang="en-CA" dirty="0" smtClean="0"/>
              <a:t>What percentage of </a:t>
            </a:r>
            <a:r>
              <a:rPr lang="en-CA" dirty="0"/>
              <a:t>C</a:t>
            </a:r>
            <a:r>
              <a:rPr lang="en-CA" dirty="0" smtClean="0"/>
              <a:t>anadians are francophone?</a:t>
            </a:r>
          </a:p>
          <a:p>
            <a:r>
              <a:rPr lang="en-CA" dirty="0" smtClean="0"/>
              <a:t>How many aboriginal languages are there?</a:t>
            </a:r>
          </a:p>
          <a:p>
            <a:r>
              <a:rPr lang="en-CA" dirty="0" smtClean="0"/>
              <a:t>What percentage of Canadians speak a language other than English or French at home?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7092280" y="1700808"/>
            <a:ext cx="172819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>
                <a:solidFill>
                  <a:srgbClr val="FF0000"/>
                </a:solidFill>
              </a:rPr>
              <a:t>57%</a:t>
            </a:r>
          </a:p>
          <a:p>
            <a:endParaRPr lang="en-CA" sz="3200" dirty="0" smtClean="0">
              <a:solidFill>
                <a:srgbClr val="FF0000"/>
              </a:solidFill>
            </a:endParaRPr>
          </a:p>
          <a:p>
            <a:r>
              <a:rPr lang="en-CA" sz="3200" dirty="0" smtClean="0">
                <a:solidFill>
                  <a:srgbClr val="FF0000"/>
                </a:solidFill>
              </a:rPr>
              <a:t>22%</a:t>
            </a:r>
          </a:p>
          <a:p>
            <a:r>
              <a:rPr lang="en-CA" sz="3200" dirty="0" smtClean="0">
                <a:solidFill>
                  <a:srgbClr val="FF0000"/>
                </a:solidFill>
              </a:rPr>
              <a:t/>
            </a:r>
            <a:br>
              <a:rPr lang="en-CA" sz="3200" dirty="0" smtClean="0">
                <a:solidFill>
                  <a:srgbClr val="FF0000"/>
                </a:solidFill>
              </a:rPr>
            </a:br>
            <a:r>
              <a:rPr lang="en-CA" sz="3200" dirty="0" smtClean="0">
                <a:solidFill>
                  <a:srgbClr val="FF0000"/>
                </a:solidFill>
              </a:rPr>
              <a:t>65</a:t>
            </a:r>
          </a:p>
          <a:p>
            <a:endParaRPr lang="en-CA" sz="3200" dirty="0">
              <a:solidFill>
                <a:srgbClr val="FF0000"/>
              </a:solidFill>
            </a:endParaRPr>
          </a:p>
          <a:p>
            <a:r>
              <a:rPr lang="en-CA" sz="3200" dirty="0" smtClean="0">
                <a:solidFill>
                  <a:srgbClr val="FF0000"/>
                </a:solidFill>
              </a:rPr>
              <a:t>20%</a:t>
            </a:r>
            <a:endParaRPr lang="en-CA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636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517"/>
            <a:ext cx="9217024" cy="655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94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Nova </a:t>
            </a:r>
            <a:r>
              <a:rPr lang="en-CA" dirty="0" err="1" smtClean="0"/>
              <a:t>Scotian</a:t>
            </a:r>
            <a:r>
              <a:rPr lang="en-CA" dirty="0" smtClean="0"/>
              <a:t> Pronunciation Lesson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Many place names are of </a:t>
            </a:r>
            <a:r>
              <a:rPr lang="en-CA" dirty="0" err="1" smtClean="0"/>
              <a:t>Mi’kmaw</a:t>
            </a:r>
            <a:r>
              <a:rPr lang="en-CA" dirty="0" smtClean="0"/>
              <a:t> </a:t>
            </a:r>
            <a:r>
              <a:rPr lang="en-CA" dirty="0" smtClean="0"/>
              <a:t>origin that have been anglicized</a:t>
            </a:r>
          </a:p>
          <a:p>
            <a:r>
              <a:rPr lang="en-CA" dirty="0" smtClean="0"/>
              <a:t>How do you pronounce the following?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sz="2000" dirty="0" err="1"/>
              <a:t>Antigonish</a:t>
            </a:r>
            <a:r>
              <a:rPr lang="en-CA" sz="2000" dirty="0"/>
              <a:t> </a:t>
            </a:r>
            <a:r>
              <a:rPr lang="en-CA" sz="2000" dirty="0" smtClean="0"/>
              <a:t>		</a:t>
            </a:r>
            <a:r>
              <a:rPr lang="en-CA" sz="2000" dirty="0" err="1" smtClean="0"/>
              <a:t>Chebucto</a:t>
            </a:r>
            <a:r>
              <a:rPr lang="en-CA" sz="2000" dirty="0" smtClean="0"/>
              <a:t>  		</a:t>
            </a:r>
            <a:r>
              <a:rPr lang="en-CA" sz="2000" dirty="0" err="1" smtClean="0"/>
              <a:t>Kejimkujik</a:t>
            </a:r>
            <a:r>
              <a:rPr lang="en-CA" sz="2000" dirty="0" smtClean="0"/>
              <a:t> </a:t>
            </a:r>
            <a:r>
              <a:rPr lang="en-CA" sz="2000" dirty="0"/>
              <a:t>National Park</a:t>
            </a:r>
          </a:p>
          <a:p>
            <a:pPr marL="0" indent="0">
              <a:buNone/>
            </a:pPr>
            <a:r>
              <a:rPr lang="en-CA" sz="2000" dirty="0" err="1" smtClean="0"/>
              <a:t>Merigomish</a:t>
            </a:r>
            <a:r>
              <a:rPr lang="en-CA" sz="2000" dirty="0" smtClean="0"/>
              <a:t>		</a:t>
            </a:r>
            <a:r>
              <a:rPr lang="en-CA" sz="2000" dirty="0" err="1" smtClean="0"/>
              <a:t>Musquodoboit</a:t>
            </a:r>
            <a:r>
              <a:rPr lang="en-CA" sz="2000" dirty="0" smtClean="0"/>
              <a:t> </a:t>
            </a:r>
            <a:r>
              <a:rPr lang="en-CA" sz="2000" dirty="0"/>
              <a:t>Harbour </a:t>
            </a:r>
          </a:p>
          <a:p>
            <a:pPr marL="0" indent="0">
              <a:buNone/>
            </a:pPr>
            <a:r>
              <a:rPr lang="en-CA" sz="2000" dirty="0" err="1" smtClean="0"/>
              <a:t>Pictou</a:t>
            </a:r>
            <a:r>
              <a:rPr lang="en-CA" sz="2000" dirty="0" smtClean="0"/>
              <a:t>			</a:t>
            </a:r>
            <a:r>
              <a:rPr lang="en-CA" sz="2000" dirty="0" err="1" smtClean="0"/>
              <a:t>Shubenacadie</a:t>
            </a:r>
            <a:endParaRPr lang="en-CA" sz="2000" dirty="0"/>
          </a:p>
          <a:p>
            <a:pPr marL="0" indent="0">
              <a:buNone/>
            </a:pPr>
            <a:r>
              <a:rPr lang="en-CA" sz="2000" dirty="0" err="1" smtClean="0"/>
              <a:t>Stewiacke</a:t>
            </a:r>
            <a:r>
              <a:rPr lang="en-CA" sz="2000" dirty="0" smtClean="0"/>
              <a:t> 		</a:t>
            </a:r>
            <a:r>
              <a:rPr lang="en-CA" sz="2000" dirty="0" err="1" smtClean="0"/>
              <a:t>Tatamagouche</a:t>
            </a:r>
            <a:endParaRPr lang="en-CA" sz="2000" dirty="0"/>
          </a:p>
          <a:p>
            <a:pPr marL="0" indent="0">
              <a:buNone/>
            </a:pPr>
            <a:r>
              <a:rPr lang="en-CA" sz="2000" dirty="0" err="1"/>
              <a:t>Whycocomagh</a:t>
            </a:r>
            <a:endParaRPr lang="en-CA" sz="2000" dirty="0"/>
          </a:p>
          <a:p>
            <a:pPr marL="0" indent="0">
              <a:buNone/>
            </a:pP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127655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Canadian Vocabulary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525963"/>
          </a:xfrm>
        </p:spPr>
        <p:txBody>
          <a:bodyPr/>
          <a:lstStyle/>
          <a:p>
            <a:r>
              <a:rPr lang="en-CA" dirty="0" smtClean="0"/>
              <a:t>There are different types of Canadian words</a:t>
            </a:r>
          </a:p>
          <a:p>
            <a:pPr lvl="1"/>
            <a:r>
              <a:rPr lang="en-CA" dirty="0" smtClean="0"/>
              <a:t>Uniquely Canadian words and terms</a:t>
            </a:r>
          </a:p>
          <a:p>
            <a:pPr lvl="1"/>
            <a:r>
              <a:rPr lang="en-CA" dirty="0" smtClean="0"/>
              <a:t>Words used in Canada that are different than the words used in the US or Britain</a:t>
            </a:r>
          </a:p>
          <a:p>
            <a:pPr lvl="1"/>
            <a:r>
              <a:rPr lang="en-CA" dirty="0" smtClean="0"/>
              <a:t>See handout for some examples</a:t>
            </a:r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484784"/>
            <a:ext cx="2906811" cy="401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393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Canadian Spelling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As in vocabulary, Canadian spelling is a mix of  American and British influence</a:t>
            </a:r>
          </a:p>
          <a:p>
            <a:r>
              <a:rPr lang="en-CA" dirty="0" smtClean="0"/>
              <a:t>In your writing, choose US, UK or Canadian English (in Microsoft Word), but BE CONSISTENT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47150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Most Common Spelling Differences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Most common differences:</a:t>
            </a:r>
          </a:p>
          <a:p>
            <a:pPr lvl="1"/>
            <a:r>
              <a:rPr lang="en-CA" dirty="0"/>
              <a:t>our: honour (Can) vs. honour (US)</a:t>
            </a:r>
          </a:p>
          <a:p>
            <a:pPr lvl="1"/>
            <a:r>
              <a:rPr lang="en-CA" dirty="0"/>
              <a:t>-re: centre (Can) vs. center (US)</a:t>
            </a:r>
          </a:p>
          <a:p>
            <a:pPr lvl="1"/>
            <a:r>
              <a:rPr lang="en-CA" dirty="0"/>
              <a:t>Doubled final consonants: travelled (Can) vs. traveled (US)</a:t>
            </a:r>
          </a:p>
          <a:p>
            <a:pPr lvl="1"/>
            <a:r>
              <a:rPr lang="en-CA" dirty="0"/>
              <a:t>-</a:t>
            </a:r>
            <a:r>
              <a:rPr lang="en-CA" dirty="0" err="1"/>
              <a:t>ize</a:t>
            </a:r>
            <a:r>
              <a:rPr lang="en-CA" dirty="0"/>
              <a:t>: organize (Can) vs. organise (UK</a:t>
            </a:r>
            <a:r>
              <a:rPr lang="en-CA" dirty="0" smtClean="0"/>
              <a:t>)</a:t>
            </a:r>
          </a:p>
          <a:p>
            <a:pPr lvl="1"/>
            <a:r>
              <a:rPr lang="en-CA" dirty="0" smtClean="0"/>
              <a:t>program (Can, US) vs. programme (UK)</a:t>
            </a:r>
          </a:p>
          <a:p>
            <a:pPr lvl="1"/>
            <a:r>
              <a:rPr lang="en-CA" dirty="0"/>
              <a:t>c</a:t>
            </a:r>
            <a:r>
              <a:rPr lang="en-CA" dirty="0" smtClean="0"/>
              <a:t>atalogue (Can, UK) vs. catalog (US)</a:t>
            </a:r>
          </a:p>
          <a:p>
            <a:pPr lvl="1"/>
            <a:r>
              <a:rPr lang="en-CA" dirty="0"/>
              <a:t>c</a:t>
            </a:r>
            <a:r>
              <a:rPr lang="en-CA" dirty="0" smtClean="0"/>
              <a:t>heque (Can, UK) vs. check (US)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38868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Canadian Spelling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Reading, handout, activity #3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728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Pronunciation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Very little variation in pronunciation across the country</a:t>
            </a:r>
          </a:p>
          <a:p>
            <a:r>
              <a:rPr lang="en-CA" dirty="0" smtClean="0"/>
              <a:t>Canadian pronunciation sounds very similar to Western USA</a:t>
            </a:r>
          </a:p>
          <a:p>
            <a:r>
              <a:rPr lang="en-CA" dirty="0" smtClean="0"/>
              <a:t>Some notable differences: Newfoundland, Cape Breton, etc.</a:t>
            </a:r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3696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Canadian Pronunciation: “EH”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uniquely Canadian “tag question”</a:t>
            </a:r>
          </a:p>
          <a:p>
            <a:endParaRPr lang="en-CA" dirty="0"/>
          </a:p>
          <a:p>
            <a:r>
              <a:rPr lang="en-CA" dirty="0" smtClean="0"/>
              <a:t>Handout, activity #4</a:t>
            </a:r>
          </a:p>
          <a:p>
            <a:endParaRPr lang="en-CA" dirty="0"/>
          </a:p>
          <a:p>
            <a:r>
              <a:rPr lang="en-CA" dirty="0"/>
              <a:t>Link: http://www.yorku.ca/twainweb/troberts/raising.html</a:t>
            </a:r>
          </a:p>
        </p:txBody>
      </p:sp>
    </p:spTree>
    <p:extLst>
      <p:ext uri="{BB962C8B-B14F-4D97-AF65-F5344CB8AC3E}">
        <p14:creationId xmlns:p14="http://schemas.microsoft.com/office/powerpoint/2010/main" val="3881549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Discussion: I am Canadian</a:t>
            </a:r>
            <a:endParaRPr lang="en-C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2"/>
            <a:ext cx="702935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43608" y="5877272"/>
            <a:ext cx="4393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https://www.youtube.com/watch?v=WMxGVfk09lU</a:t>
            </a:r>
          </a:p>
        </p:txBody>
      </p:sp>
    </p:spTree>
    <p:extLst>
      <p:ext uri="{BB962C8B-B14F-4D97-AF65-F5344CB8AC3E}">
        <p14:creationId xmlns:p14="http://schemas.microsoft.com/office/powerpoint/2010/main" val="2166060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Important Days and Culture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 Monday preceding May </a:t>
            </a:r>
            <a:r>
              <a:rPr lang="en-CA" dirty="0" smtClean="0"/>
              <a:t>24</a:t>
            </a:r>
            <a:endParaRPr lang="en-CA" dirty="0"/>
          </a:p>
          <a:p>
            <a:r>
              <a:rPr lang="en-CA" dirty="0"/>
              <a:t>July 1</a:t>
            </a:r>
          </a:p>
          <a:p>
            <a:r>
              <a:rPr lang="en-CA" dirty="0"/>
              <a:t>First Monday of September</a:t>
            </a:r>
          </a:p>
          <a:p>
            <a:r>
              <a:rPr lang="en-CA" dirty="0"/>
              <a:t>Second Monday of October</a:t>
            </a:r>
          </a:p>
          <a:p>
            <a:r>
              <a:rPr lang="en-CA" dirty="0"/>
              <a:t>November 11</a:t>
            </a:r>
          </a:p>
          <a:p>
            <a:r>
              <a:rPr lang="en-CA" dirty="0"/>
              <a:t>December </a:t>
            </a:r>
            <a:r>
              <a:rPr lang="en-CA" dirty="0" smtClean="0"/>
              <a:t>26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0898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Thank You!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My contact info: </a:t>
            </a:r>
            <a:r>
              <a:rPr lang="en-CA" dirty="0" smtClean="0">
                <a:hlinkClick r:id="rId2"/>
              </a:rPr>
              <a:t>jennifermacdonald@dal.ca</a:t>
            </a:r>
            <a:endParaRPr lang="en-CA" dirty="0" smtClean="0"/>
          </a:p>
          <a:p>
            <a:endParaRPr lang="en-CA" dirty="0"/>
          </a:p>
          <a:p>
            <a:r>
              <a:rPr lang="en-CA" dirty="0" smtClean="0"/>
              <a:t>www.dal.ca/esl</a:t>
            </a:r>
          </a:p>
        </p:txBody>
      </p:sp>
    </p:spTree>
    <p:extLst>
      <p:ext uri="{BB962C8B-B14F-4D97-AF65-F5344CB8AC3E}">
        <p14:creationId xmlns:p14="http://schemas.microsoft.com/office/powerpoint/2010/main" val="168803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dal-powerpoint-aug2011</Template>
  <TotalTime>1085</TotalTime>
  <Words>427</Words>
  <Application>Microsoft Office PowerPoint</Application>
  <PresentationFormat>On-screen Show (4:3)</PresentationFormat>
  <Paragraphs>83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ＭＳ Ｐゴシック</vt:lpstr>
      <vt:lpstr>Arial</vt:lpstr>
      <vt:lpstr>Arial Black</vt:lpstr>
      <vt:lpstr>Arial Narrow</vt:lpstr>
      <vt:lpstr>Custom Design</vt:lpstr>
      <vt:lpstr>Default Design</vt:lpstr>
      <vt:lpstr>ESL Workshops for International Students: Canadian Culture and Language</vt:lpstr>
      <vt:lpstr>Today’s Objectives</vt:lpstr>
      <vt:lpstr>How did Canada get its name?</vt:lpstr>
      <vt:lpstr>Activity #1</vt:lpstr>
      <vt:lpstr>PowerPoint Presentation</vt:lpstr>
      <vt:lpstr>Facts About Language in Canada</vt:lpstr>
      <vt:lpstr>PowerPoint Presentation</vt:lpstr>
      <vt:lpstr>Nova Scotian Pronunciation Lesson</vt:lpstr>
      <vt:lpstr>Canadian Vocabulary</vt:lpstr>
      <vt:lpstr>Canadian Spelling</vt:lpstr>
      <vt:lpstr>Most Common Spelling Differences</vt:lpstr>
      <vt:lpstr>Canadian Spelling</vt:lpstr>
      <vt:lpstr>Pronunciation</vt:lpstr>
      <vt:lpstr>Canadian Pronunciation: “EH”</vt:lpstr>
      <vt:lpstr>Discussion: I am Canadian</vt:lpstr>
      <vt:lpstr>Important Days and Culture</vt:lpstr>
      <vt:lpstr>Thank You! </vt:lpstr>
    </vt:vector>
  </TitlesOfParts>
  <Company>Dalhousie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ESL Workshops for International Students: English Pronunciation</dc:title>
  <dc:creator>Student</dc:creator>
  <cp:lastModifiedBy>Jennifer</cp:lastModifiedBy>
  <cp:revision>55</cp:revision>
  <dcterms:created xsi:type="dcterms:W3CDTF">2013-04-29T15:12:44Z</dcterms:created>
  <dcterms:modified xsi:type="dcterms:W3CDTF">2014-08-13T18:02:06Z</dcterms:modified>
</cp:coreProperties>
</file>